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62" r:id="rId3"/>
    <p:sldId id="261" r:id="rId4"/>
    <p:sldId id="263" r:id="rId5"/>
    <p:sldId id="264" r:id="rId6"/>
    <p:sldId id="265" r:id="rId7"/>
    <p:sldId id="300" r:id="rId8"/>
    <p:sldId id="268" r:id="rId9"/>
    <p:sldId id="276" r:id="rId10"/>
    <p:sldId id="266" r:id="rId11"/>
    <p:sldId id="267" r:id="rId12"/>
    <p:sldId id="269" r:id="rId13"/>
    <p:sldId id="270" r:id="rId14"/>
    <p:sldId id="275" r:id="rId15"/>
    <p:sldId id="274" r:id="rId16"/>
    <p:sldId id="277" r:id="rId17"/>
    <p:sldId id="299" r:id="rId18"/>
    <p:sldId id="278" r:id="rId19"/>
    <p:sldId id="279" r:id="rId20"/>
    <p:sldId id="280" r:id="rId21"/>
    <p:sldId id="282" r:id="rId22"/>
    <p:sldId id="283" r:id="rId23"/>
    <p:sldId id="271" r:id="rId24"/>
    <p:sldId id="272" r:id="rId25"/>
    <p:sldId id="273" r:id="rId26"/>
    <p:sldId id="30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  <a:srgbClr val="1E497D"/>
    <a:srgbClr val="0F8140"/>
    <a:srgbClr val="F58020"/>
    <a:srgbClr val="3953A4"/>
    <a:srgbClr val="6B5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72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9BDBE-4875-4168-9F83-C285ECB28F2D}" type="datetimeFigureOut">
              <a:rPr lang="ru-RU" smtClean="0"/>
              <a:t>16.11.2018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1DDD-3AC9-405B-99CF-ABB983FC7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1" y="93767"/>
            <a:ext cx="9144001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/>
          <p:nvPr userDrawn="1"/>
        </p:nvPicPr>
        <p:blipFill>
          <a:blip r:embed="rId3">
            <a:extLst/>
          </a:blip>
          <a:srcRect r="48294"/>
          <a:stretch>
            <a:fillRect/>
          </a:stretch>
        </p:blipFill>
        <p:spPr>
          <a:xfrm>
            <a:off x="410329" y="563592"/>
            <a:ext cx="2907155" cy="12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882396" y="1179920"/>
            <a:ext cx="6835075" cy="521252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196129" y="2531723"/>
            <a:ext cx="4627306" cy="17821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095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Как называется </a:t>
            </a:r>
            <a:br>
              <a:rPr lang="ru-RU" dirty="0"/>
            </a:br>
            <a:r>
              <a:rPr lang="ru-RU" dirty="0"/>
              <a:t>ваш предмет?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5723930" y="5698961"/>
            <a:ext cx="2634258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ru-RU" dirty="0"/>
              <a:t>Как вас зовут?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2054667" y="4969619"/>
            <a:ext cx="2080012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3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ru-RU" dirty="0"/>
              <a:t>Занятие №</a:t>
            </a:r>
          </a:p>
        </p:txBody>
      </p:sp>
    </p:spTree>
    <p:extLst>
      <p:ext uri="{BB962C8B-B14F-4D97-AF65-F5344CB8AC3E}">
        <p14:creationId xmlns:p14="http://schemas.microsoft.com/office/powerpoint/2010/main" val="12957385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юсы и мину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16" y="1808263"/>
            <a:ext cx="3074068" cy="4344888"/>
          </a:xfrm>
          <a:prstGeom prst="rect">
            <a:avLst/>
          </a:prstGeom>
        </p:spPr>
        <p:txBody>
          <a:bodyPr anchor="t"/>
          <a:lstStyle>
            <a:lvl1pPr marL="285744" indent="-285744">
              <a:lnSpc>
                <a:spcPct val="90000"/>
              </a:lnSpc>
              <a:buFontTx/>
              <a:buBlip>
                <a:blip r:embed="rId5"/>
              </a:buBlip>
              <a:defRPr sz="2400" b="0" baseline="0">
                <a:latin typeface="PF Isotext Pro" panose="02000500000000020004" pitchFamily="2" charset="0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Здесь вы можете указать преимущества</a:t>
            </a:r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5102526" y="1808263"/>
            <a:ext cx="3074068" cy="4344888"/>
          </a:xfrm>
          <a:prstGeom prst="rect">
            <a:avLst/>
          </a:prstGeom>
        </p:spPr>
        <p:txBody>
          <a:bodyPr anchor="t"/>
          <a:lstStyle>
            <a:lvl1pPr marL="285744" indent="-285744">
              <a:lnSpc>
                <a:spcPct val="90000"/>
              </a:lnSpc>
              <a:buFontTx/>
              <a:buBlip>
                <a:blip r:embed="rId6"/>
              </a:buBlip>
              <a:defRPr sz="2400" b="0" baseline="0">
                <a:latin typeface="PF Isotext Pro" panose="02000500000000020004" pitchFamily="2" charset="0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А здесь поговорить про недостатки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4494971" y="1963272"/>
            <a:ext cx="0" cy="405329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1294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вертик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782638" y="1821090"/>
            <a:ext cx="3571648" cy="4344988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PF Isotext Pro" panose="02000500000000020004" pitchFamily="2" charset="0"/>
              </a:defRPr>
            </a:lvl1pPr>
            <a:lvl2pPr>
              <a:defRPr lang="ru-RU" sz="2200" b="0" dirty="0" smtClean="0">
                <a:latin typeface="PF Isotext Pro" panose="02000500000000020004" pitchFamily="2" charset="0"/>
              </a:defRPr>
            </a:lvl2pPr>
            <a:lvl3pPr>
              <a:defRPr lang="ru-RU" sz="1800" b="0" dirty="0" smtClean="0">
                <a:latin typeface="PF Isotext Pro" panose="02000500000000020004" pitchFamily="2" charset="0"/>
              </a:defRPr>
            </a:lvl3pPr>
            <a:lvl4pPr>
              <a:defRPr lang="ru-RU" b="0" dirty="0" smtClean="0">
                <a:latin typeface="PF Isotext Pro" panose="02000500000000020004" pitchFamily="2" charset="0"/>
              </a:defRPr>
            </a:lvl4pPr>
            <a:lvl5pPr>
              <a:defRPr lang="ru-RU" b="0" dirty="0">
                <a:latin typeface="PF Isotext Pro" panose="02000500000000020004" pitchFamily="2" charset="0"/>
              </a:defRPr>
            </a:lvl5pPr>
          </a:lstStyle>
          <a:p>
            <a:pPr marL="0" lvl="0" indent="0">
              <a:buNone/>
            </a:pPr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4" name="Объект 2"/>
          <p:cNvSpPr>
            <a:spLocks noGrp="1"/>
          </p:cNvSpPr>
          <p:nvPr>
            <p:ph sz="quarter" idx="15"/>
          </p:nvPr>
        </p:nvSpPr>
        <p:spPr>
          <a:xfrm>
            <a:off x="4711060" y="1821090"/>
            <a:ext cx="3571648" cy="4344988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PF Isotext Pro" panose="02000500000000020004" pitchFamily="2" charset="0"/>
              </a:defRPr>
            </a:lvl1pPr>
            <a:lvl2pPr>
              <a:defRPr lang="ru-RU" sz="2200" b="0" dirty="0" smtClean="0">
                <a:latin typeface="PF Isotext Pro" panose="02000500000000020004" pitchFamily="2" charset="0"/>
              </a:defRPr>
            </a:lvl2pPr>
            <a:lvl3pPr>
              <a:defRPr lang="ru-RU" sz="1800" b="0" dirty="0" smtClean="0">
                <a:latin typeface="PF Isotext Pro" panose="02000500000000020004" pitchFamily="2" charset="0"/>
              </a:defRPr>
            </a:lvl3pPr>
            <a:lvl4pPr>
              <a:defRPr lang="ru-RU" b="0" dirty="0" smtClean="0">
                <a:latin typeface="PF Isotext Pro" panose="02000500000000020004" pitchFamily="2" charset="0"/>
              </a:defRPr>
            </a:lvl4pPr>
            <a:lvl5pPr>
              <a:defRPr lang="ru-RU" b="0" dirty="0">
                <a:latin typeface="PF Isotext Pro" panose="02000500000000020004" pitchFamily="2" charset="0"/>
              </a:defRPr>
            </a:lvl5pPr>
          </a:lstStyle>
          <a:p>
            <a:pPr marL="0" lvl="0" indent="0">
              <a:buNone/>
            </a:pPr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883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2093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2629857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Wingdings" panose="05000000000000000000" pitchFamily="2" charset="2"/>
              <a:buChar char="§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Не забывайте давать ссылки на полезные материалы, которые помогут студентам в выполнении заданий</a:t>
            </a: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217354" y="465988"/>
            <a:ext cx="3634328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Домашнее задание</a:t>
            </a:r>
            <a:r>
              <a:rPr kumimoji="0" lang="en-US" sz="281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 </a:t>
            </a:r>
            <a:r>
              <a:rPr kumimoji="0" lang="ru-RU" sz="281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№</a:t>
            </a:r>
            <a:endParaRPr lang="ru-RU" sz="1800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45268" y="450266"/>
            <a:ext cx="493376" cy="493374"/>
          </a:xfrm>
          <a:prstGeom prst="rect">
            <a:avLst/>
          </a:prstGeom>
        </p:spPr>
      </p:pic>
      <p:sp>
        <p:nvSpPr>
          <p:cNvPr id="1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3741629" y="471166"/>
            <a:ext cx="707068" cy="476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82323" y="4827097"/>
            <a:ext cx="1438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Срок сдачи</a:t>
            </a:r>
            <a:endParaRPr lang="ru-RU" sz="1200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323" y="5202309"/>
            <a:ext cx="3397791" cy="519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2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Укажите дату</a:t>
            </a:r>
          </a:p>
        </p:txBody>
      </p:sp>
    </p:spTree>
    <p:extLst>
      <p:ext uri="{BB962C8B-B14F-4D97-AF65-F5344CB8AC3E}">
        <p14:creationId xmlns:p14="http://schemas.microsoft.com/office/powerpoint/2010/main" val="10509646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/>
          <p:cNvPicPr/>
          <p:nvPr userDrawn="1"/>
        </p:nvPicPr>
        <p:blipFill>
          <a:blip r:embed="rId3">
            <a:extLst/>
          </a:blip>
          <a:srcRect r="48294"/>
          <a:stretch>
            <a:fillRect/>
          </a:stretch>
        </p:blipFill>
        <p:spPr>
          <a:xfrm>
            <a:off x="410329" y="563592"/>
            <a:ext cx="2907155" cy="123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882396" y="1179920"/>
            <a:ext cx="6835075" cy="521252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196129" y="2531723"/>
            <a:ext cx="4627306" cy="17821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Как с вами можно связаться? Укажите почту, скайп или, в крайнем случае, телефон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5709416" y="5731932"/>
            <a:ext cx="2630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Спасибо за внимание!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4150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434956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то нового в шабл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807492" y="828606"/>
            <a:ext cx="7529016" cy="52298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367523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яснения к шаблон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4939480" y="2880876"/>
            <a:ext cx="2696210" cy="36606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71295" y="1892808"/>
            <a:ext cx="329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вашем распоряжении есть следующие слайды: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1287" y="2423360"/>
            <a:ext cx="39276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eriod"/>
            </a:pPr>
            <a:r>
              <a:rPr lang="ru-RU" sz="1600" b="1" dirty="0"/>
              <a:t>Титульный слайд</a:t>
            </a:r>
          </a:p>
          <a:p>
            <a: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1" dirty="0"/>
              <a:t>Заголовок и текст</a:t>
            </a:r>
          </a:p>
          <a:p>
            <a:pPr marL="342891" indent="-342891">
              <a:buAutoNum type="arabicPeriod"/>
            </a:pPr>
            <a:r>
              <a:rPr lang="ru-RU" sz="1600" b="1" dirty="0"/>
              <a:t>Содержание</a:t>
            </a:r>
          </a:p>
          <a:p>
            <a:pPr marL="342891" indent="-342891">
              <a:buAutoNum type="arabicPeriod"/>
            </a:pPr>
            <a:r>
              <a:rPr lang="ru-RU" sz="1600" b="1" dirty="0"/>
              <a:t>Терминология</a:t>
            </a:r>
          </a:p>
          <a:p>
            <a:pPr marL="342891" indent="-342891">
              <a:buAutoNum type="arabicPeriod"/>
            </a:pPr>
            <a:r>
              <a:rPr lang="ru-RU" sz="1600" b="1" dirty="0"/>
              <a:t>Цитата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Заголовок, подзаголовок и текст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Заголовок и картинка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Заголовок, текст и картинка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Код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Плюсы и минусы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Два вертикальных объекта</a:t>
            </a:r>
          </a:p>
          <a:p>
            <a:pPr marL="342891" indent="-342891">
              <a:buAutoNum type="arabicPeriod"/>
            </a:pPr>
            <a:r>
              <a:rPr lang="ru-RU" sz="1600" b="1" dirty="0"/>
              <a:t>Только заголовок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Пустой слайд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Домашнее задание</a:t>
            </a:r>
          </a:p>
          <a:p>
            <a:pPr marL="342891" indent="-342891">
              <a:buAutoNum type="arabicPeriod"/>
            </a:pPr>
            <a:r>
              <a:rPr lang="ru-RU" sz="1600" b="1" dirty="0"/>
              <a:t>Контакты</a:t>
            </a:r>
          </a:p>
          <a:p>
            <a:pPr marL="342891" indent="-342891">
              <a:buAutoNum type="arabicPeriod"/>
            </a:pPr>
            <a:endParaRPr lang="ru-RU" sz="1600" b="1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4667250" y="1963272"/>
            <a:ext cx="0" cy="4053295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4867097" y="1919312"/>
            <a:ext cx="329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Для акцентов в коде и тексте на слайдах в настройках цвета у вас есть готовая палитра: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867097" y="3606181"/>
            <a:ext cx="329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Используйте готовый набор иконок и элементов для создания ориентиров на слайде:</a:t>
            </a: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217347" y="465988"/>
            <a:ext cx="3627916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Пояснения к шаблону</a:t>
            </a:r>
            <a:endParaRPr lang="ru-RU" sz="1800" dirty="0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96637" y="4572000"/>
            <a:ext cx="2659157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15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0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660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+mj-lt"/>
              <a:buAutoNum type="arabicPeriod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Содержание презентации помогает в дальнейшей навигации по материалу. Просто укажите основные темы, которые вы хотели бы разобрать со студентами.</a:t>
            </a:r>
          </a:p>
          <a:p>
            <a:pPr lvl="0"/>
            <a:endParaRPr lang="ru-RU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Напишите здесь тему вашего занятия</a:t>
            </a:r>
          </a:p>
        </p:txBody>
      </p:sp>
    </p:spTree>
    <p:extLst>
      <p:ext uri="{BB962C8B-B14F-4D97-AF65-F5344CB8AC3E}">
        <p14:creationId xmlns:p14="http://schemas.microsoft.com/office/powerpoint/2010/main" val="36009576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рминоло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443359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Wingdings" panose="05000000000000000000" pitchFamily="2" charset="2"/>
              <a:buChar char="§"/>
              <a:defRPr sz="2400" b="0" baseline="0">
                <a:latin typeface="PF Isotext Pro" panose="02000500000000020004" pitchFamily="2" charset="0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Укажите основные понятия, которые могут быть незнакомы студентам или которые они должны запомнить по результатам занятия</a:t>
            </a:r>
          </a:p>
          <a:p>
            <a:pPr lvl="0"/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217346" y="465988"/>
            <a:ext cx="2396810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81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F Isotext Pro" panose="02000500000000020004" pitchFamily="2" charset="0"/>
              </a:rPr>
              <a:t>Терминология</a:t>
            </a:r>
            <a:endParaRPr lang="ru-RU" sz="1800" dirty="0"/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7993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/>
          <p:nvPr userDrawn="1"/>
        </p:nvPicPr>
        <p:blipFill rotWithShape="1">
          <a:blip r:embed="rId2">
            <a:extLst/>
          </a:blip>
          <a:srcRect l="9991" t="4245" r="19472" b="7942"/>
          <a:stretch/>
        </p:blipFill>
        <p:spPr>
          <a:xfrm>
            <a:off x="-43784" y="93767"/>
            <a:ext cx="9187785" cy="66570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 userDrawn="1"/>
        </p:nvSpPr>
        <p:spPr>
          <a:xfrm>
            <a:off x="598024" y="705897"/>
            <a:ext cx="914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0" dirty="0"/>
              <a:t>“</a:t>
            </a:r>
            <a:endParaRPr lang="ru-RU" sz="19900" b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1146175" y="2514840"/>
            <a:ext cx="7024688" cy="1944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/>
              <a:t>Здесь вы можете написать цитату, утверждение или высказывание для </a:t>
            </a:r>
            <a:r>
              <a:rPr lang="ru-RU" dirty="0" err="1"/>
              <a:t>вдохновления</a:t>
            </a:r>
            <a:r>
              <a:rPr lang="ru-RU" dirty="0"/>
              <a:t> своих студентов на подвиги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3192009" y="4749367"/>
            <a:ext cx="4978854" cy="62158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i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/>
              <a:t>Автор цитаты</a:t>
            </a:r>
          </a:p>
        </p:txBody>
      </p:sp>
      <p:pic>
        <p:nvPicPr>
          <p:cNvPr id="7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89357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Текст 4"/>
          <p:cNvSpPr>
            <a:spLocks noGrp="1"/>
          </p:cNvSpPr>
          <p:nvPr>
            <p:ph type="body" sz="quarter" idx="10"/>
          </p:nvPr>
        </p:nvSpPr>
        <p:spPr>
          <a:xfrm>
            <a:off x="782323" y="2769706"/>
            <a:ext cx="7527727" cy="347214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23" y="1808267"/>
            <a:ext cx="7527727" cy="78689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800" b="1" baseline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Если требуются дополнительные пояснения, то напишите их здесь</a:t>
            </a:r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4243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647700" y="1790707"/>
            <a:ext cx="7791450" cy="43624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baseline="0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Просто кликните по иконке в центре блока и вставьте нужную картинку. Старайтесь использовать горизонтальные фото, чтобы задействовать большую площадь слайда</a:t>
            </a:r>
          </a:p>
        </p:txBody>
      </p:sp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7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4987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52890" y="1632455"/>
            <a:ext cx="8186593" cy="478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4996694" y="1790707"/>
            <a:ext cx="3309115" cy="4362451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baseline="0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Просто кликните по иконке и вставьте нужную</a:t>
            </a:r>
            <a:r>
              <a:rPr lang="en-US" dirty="0"/>
              <a:t> </a:t>
            </a:r>
            <a:r>
              <a:rPr lang="ru-RU" dirty="0"/>
              <a:t>картинку 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1"/>
          </p:nvPr>
        </p:nvSpPr>
        <p:spPr>
          <a:xfrm>
            <a:off x="782317" y="1808263"/>
            <a:ext cx="3884936" cy="4344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8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6963683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В заголовке старайтесь указать </a:t>
            </a:r>
            <a:br>
              <a:rPr lang="ru-RU" dirty="0"/>
            </a:br>
            <a:r>
              <a:rPr lang="ru-RU" dirty="0"/>
              <a:t>основную мысль слайда</a:t>
            </a: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2487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52881" y="1632455"/>
            <a:ext cx="8186594" cy="4783943"/>
          </a:xfrm>
          <a:prstGeom prst="rect">
            <a:avLst/>
          </a:prstGeom>
          <a:solidFill>
            <a:srgbClr val="87878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13" name="pasted-image.pdf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255830" y="394003"/>
            <a:ext cx="3225649" cy="707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92145" y="1214449"/>
            <a:ext cx="7106247" cy="5879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909461" y="258971"/>
            <a:ext cx="6294574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latin typeface="PF Isotext Pro" panose="02000500000000020004" pitchFamily="2" charset="0"/>
              </a:defRPr>
            </a:lvl1pPr>
          </a:lstStyle>
          <a:p>
            <a:r>
              <a:rPr lang="ru-RU" dirty="0"/>
              <a:t>Для чего нужен код?</a:t>
            </a:r>
            <a:br>
              <a:rPr lang="ru-RU" dirty="0"/>
            </a:br>
            <a:r>
              <a:rPr lang="ru-RU" dirty="0"/>
              <a:t>Укажите его назначение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9688" y="394003"/>
            <a:ext cx="631786" cy="631787"/>
          </a:xfrm>
          <a:prstGeom prst="rect">
            <a:avLst/>
          </a:prstGeom>
        </p:spPr>
      </p:pic>
      <p:sp>
        <p:nvSpPr>
          <p:cNvPr id="8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782323" y="1808269"/>
            <a:ext cx="7527727" cy="302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1800" b="1" baseline="0">
                <a:latin typeface="PF Isotext Pro" panose="02000500000000020004" pitchFamily="2" charset="0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Если требуются дополнительные пояснения, то напишите их здесь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782323" y="2267101"/>
            <a:ext cx="7527727" cy="3955911"/>
          </a:xfrm>
          <a:prstGeom prst="rect">
            <a:avLst/>
          </a:prstGeom>
        </p:spPr>
        <p:txBody>
          <a:bodyPr anchor="t"/>
          <a:lstStyle>
            <a:lvl1pPr marL="450839" indent="-450839">
              <a:lnSpc>
                <a:spcPct val="80000"/>
              </a:lnSpc>
              <a:spcBef>
                <a:spcPts val="400"/>
              </a:spcBef>
              <a:buClr>
                <a:schemeClr val="bg1">
                  <a:lumMod val="50000"/>
                </a:schemeClr>
              </a:buClr>
              <a:buFont typeface="+mj-lt"/>
              <a:buAutoNum type="arabicPeriod"/>
              <a:defRPr sz="1400" b="0" baseline="0">
                <a:latin typeface="PT Mono" panose="02060509020205020204" pitchFamily="49" charset="-52"/>
                <a:ea typeface="PT Mono" panose="02060509020205020204" pitchFamily="49" charset="-52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/>
              <a:t>Строки под код</a:t>
            </a:r>
          </a:p>
          <a:p>
            <a:pPr lvl="0"/>
            <a:r>
              <a:rPr lang="ru-RU" dirty="0"/>
              <a:t>Мы подготовили основные цвета для выделения в коде – </a:t>
            </a:r>
            <a:br>
              <a:rPr lang="ru-RU" dirty="0"/>
            </a:br>
            <a:r>
              <a:rPr lang="ru-RU" dirty="0"/>
              <a:t>просто зайдите в настройки выбора цвета текста</a:t>
            </a:r>
          </a:p>
          <a:p>
            <a:pPr lvl="0"/>
            <a:endParaRPr lang="ru-RU" dirty="0"/>
          </a:p>
        </p:txBody>
      </p:sp>
      <p:sp>
        <p:nvSpPr>
          <p:cNvPr id="10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926036" y="6252949"/>
            <a:ext cx="2057400" cy="365125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7414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/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-24210" y="38107"/>
            <a:ext cx="9168210" cy="6850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/>
          <p:nvPr userDrawn="1"/>
        </p:nvPicPr>
        <p:blipFill>
          <a:blip r:embed="rId20">
            <a:extLst/>
          </a:blip>
          <a:stretch>
            <a:fillRect/>
          </a:stretch>
        </p:blipFill>
        <p:spPr>
          <a:xfrm>
            <a:off x="-24210" y="-112371"/>
            <a:ext cx="9168210" cy="706202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26036" y="625294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Isotext Pro" panose="02000500000000020004" pitchFamily="2" charset="0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09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8" r:id="rId3"/>
    <p:sldLayoutId id="2147483669" r:id="rId4"/>
    <p:sldLayoutId id="2147483679" r:id="rId5"/>
    <p:sldLayoutId id="2147483670" r:id="rId6"/>
    <p:sldLayoutId id="2147483666" r:id="rId7"/>
    <p:sldLayoutId id="2147483671" r:id="rId8"/>
    <p:sldLayoutId id="2147483667" r:id="rId9"/>
    <p:sldLayoutId id="2147483675" r:id="rId10"/>
    <p:sldLayoutId id="2147483680" r:id="rId11"/>
    <p:sldLayoutId id="2147483676" r:id="rId12"/>
    <p:sldLayoutId id="2147483677" r:id="rId13"/>
    <p:sldLayoutId id="2147483665" r:id="rId14"/>
    <p:sldLayoutId id="2147483678" r:id="rId15"/>
    <p:sldLayoutId id="2147483672" r:id="rId16"/>
    <p:sldLayoutId id="2147483673" r:id="rId17"/>
  </p:sldLayoutIdLst>
  <p:transition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ysql.ru/docs/man/Column_type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10" Type="http://schemas.openxmlformats.org/officeDocument/2006/relationships/image" Target="../media/image37.tiff"/><Relationship Id="rId4" Type="http://schemas.openxmlformats.org/officeDocument/2006/relationships/image" Target="../media/image31.tiff"/><Relationship Id="rId9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solidFill>
                  <a:schemeClr val="tx1"/>
                </a:solidFill>
              </a:rPr>
              <a:t>Прикладной </a:t>
            </a:r>
            <a:r>
              <a:rPr lang="ru-RU" sz="2800" dirty="0" err="1">
                <a:solidFill>
                  <a:schemeClr val="tx1"/>
                </a:solidFill>
              </a:rPr>
              <a:t>Python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 </a:t>
            </a:r>
            <a:r>
              <a:rPr lang="ru-RU" dirty="0"/>
              <a:t>Владимир Денисов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Лекция №6</a:t>
            </a:r>
          </a:p>
        </p:txBody>
      </p:sp>
    </p:spTree>
    <p:extLst>
      <p:ext uri="{BB962C8B-B14F-4D97-AF65-F5344CB8AC3E}">
        <p14:creationId xmlns:p14="http://schemas.microsoft.com/office/powerpoint/2010/main" val="11783122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E84AF-8BD9-A34E-AFA2-1841C0CD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связей в реляционной 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3FF128-7202-9D42-9A5D-15386DA6E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Связь</a:t>
            </a:r>
            <a:r>
              <a:rPr lang="ru-RU" b="1" dirty="0"/>
              <a:t> один к одному</a:t>
            </a:r>
            <a:r>
              <a:rPr lang="ru-RU" dirty="0"/>
              <a:t> образуется, когда ключевой столбец (идентификатор) присутствует в другой таблице, в которой тоже является ключом либо свойствами столбца задана его уникальность (одно и тоже значение не может повторяться в разных строках).</a:t>
            </a:r>
          </a:p>
          <a:p>
            <a:endParaRPr lang="ru-RU" dirty="0"/>
          </a:p>
          <a:p>
            <a:r>
              <a:rPr lang="ru-RU" dirty="0"/>
              <a:t>Связи </a:t>
            </a:r>
            <a:r>
              <a:rPr lang="ru-RU" b="1" dirty="0"/>
              <a:t>один ко многим</a:t>
            </a:r>
            <a:r>
              <a:rPr lang="ru-RU" dirty="0"/>
              <a:t> одной записи первой таблицы соответствует несколько записей в другой таблице.</a:t>
            </a:r>
          </a:p>
          <a:p>
            <a:endParaRPr lang="ru-RU" dirty="0"/>
          </a:p>
          <a:p>
            <a:r>
              <a:rPr lang="ru-RU" dirty="0"/>
              <a:t>Если нескольким записям из одной таблицы соответствует несколько записей из другой. таблицы, то такая связь называется «</a:t>
            </a:r>
            <a:r>
              <a:rPr lang="ru-RU" b="1" dirty="0"/>
              <a:t>многие ко многим</a:t>
            </a:r>
            <a:r>
              <a:rPr lang="ru-RU" dirty="0"/>
              <a:t>».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EFD85A-08BF-E84F-87B6-FCC5FF140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2749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492D1-A9F4-174B-9D40-8888C561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0B46BA-FF4A-514E-9E0E-5D628B7F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Picture 8" descr="colors.png">
            <a:extLst>
              <a:ext uri="{FF2B5EF4-FFF2-40B4-BE49-F238E27FC236}">
                <a16:creationId xmlns:a16="http://schemas.microsoft.com/office/drawing/2014/main" id="{E7B0FEE1-4414-5D40-9240-39051401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8" y="1705591"/>
            <a:ext cx="4430489" cy="1757969"/>
          </a:xfrm>
          <a:prstGeom prst="rect">
            <a:avLst/>
          </a:prstGeom>
        </p:spPr>
      </p:pic>
      <p:pic>
        <p:nvPicPr>
          <p:cNvPr id="5" name="Picture 6" descr="models.png">
            <a:extLst>
              <a:ext uri="{FF2B5EF4-FFF2-40B4-BE49-F238E27FC236}">
                <a16:creationId xmlns:a16="http://schemas.microsoft.com/office/drawing/2014/main" id="{9D5680BC-9B1C-0148-BC0B-4F459287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8" y="4041193"/>
            <a:ext cx="7529303" cy="18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315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BB8E0-D5EE-8548-A357-C58F9889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1DBE15-1B8A-3641-B538-20B3606F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9685AB-73A2-2849-A622-462DAE4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4088058"/>
            <a:ext cx="2540000" cy="1231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537FD7-1736-4E4A-856F-53CF6A2E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832467"/>
            <a:ext cx="4885278" cy="12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174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8354B-E199-6A41-8406-F1FC6153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FECC10-15A5-2E4E-9EAE-E3A19F26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2A6D7-425B-2849-8B39-447E1362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832467"/>
            <a:ext cx="4885278" cy="12455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012724-070C-804E-96E9-F44936B3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088058"/>
            <a:ext cx="2540000" cy="1231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36903-9E79-5543-91D9-C8B70DF5D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11" y="4088058"/>
            <a:ext cx="3183742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96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8207D-0B79-904D-B6AF-9FD4DB2B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SQL </a:t>
            </a:r>
            <a:r>
              <a:rPr lang="ru-RU" dirty="0"/>
              <a:t>запроса </a:t>
            </a:r>
            <a:r>
              <a:rPr lang="en-US" dirty="0"/>
              <a:t>SELECT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424345-DD75-0246-8460-E859261E3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b="1" dirty="0"/>
              <a:t>SELECT</a:t>
            </a:r>
            <a:r>
              <a:rPr lang="en" dirty="0"/>
              <a:t> </a:t>
            </a:r>
            <a:endParaRPr lang="ru-RU" dirty="0"/>
          </a:p>
          <a:p>
            <a:r>
              <a:rPr lang="ru-RU" dirty="0"/>
              <a:t>   </a:t>
            </a:r>
            <a:r>
              <a:rPr lang="en" dirty="0"/>
              <a:t>[</a:t>
            </a:r>
            <a:r>
              <a:rPr lang="en" b="1" dirty="0"/>
              <a:t>DISTINCT</a:t>
            </a:r>
            <a:r>
              <a:rPr lang="en" dirty="0"/>
              <a:t> | DISTINCTROW | </a:t>
            </a:r>
            <a:r>
              <a:rPr lang="en" b="1" dirty="0"/>
              <a:t>ALL</a:t>
            </a:r>
            <a:r>
              <a:rPr lang="en" dirty="0"/>
              <a:t>] </a:t>
            </a:r>
            <a:endParaRPr lang="ru-RU" dirty="0"/>
          </a:p>
          <a:p>
            <a:r>
              <a:rPr lang="ru-RU" dirty="0"/>
              <a:t>   </a:t>
            </a:r>
            <a:r>
              <a:rPr lang="en" dirty="0" err="1"/>
              <a:t>select_expression</a:t>
            </a:r>
            <a:r>
              <a:rPr lang="en" dirty="0"/>
              <a:t>,... </a:t>
            </a:r>
            <a:endParaRPr lang="ru-RU" dirty="0"/>
          </a:p>
          <a:p>
            <a:r>
              <a:rPr lang="en" b="1" dirty="0"/>
              <a:t>FROM</a:t>
            </a:r>
            <a:r>
              <a:rPr lang="en" dirty="0"/>
              <a:t> </a:t>
            </a:r>
            <a:r>
              <a:rPr lang="en" dirty="0" err="1"/>
              <a:t>table_references</a:t>
            </a:r>
            <a:r>
              <a:rPr lang="en" dirty="0"/>
              <a:t> </a:t>
            </a:r>
            <a:endParaRPr lang="ru-RU" dirty="0"/>
          </a:p>
          <a:p>
            <a:r>
              <a:rPr lang="en" dirty="0"/>
              <a:t>[</a:t>
            </a:r>
            <a:r>
              <a:rPr lang="en" b="1" dirty="0"/>
              <a:t>WHERE</a:t>
            </a:r>
            <a:r>
              <a:rPr lang="en" dirty="0"/>
              <a:t> </a:t>
            </a:r>
            <a:r>
              <a:rPr lang="en" dirty="0" err="1"/>
              <a:t>where_definition</a:t>
            </a:r>
            <a:r>
              <a:rPr lang="en" dirty="0"/>
              <a:t>] </a:t>
            </a:r>
            <a:endParaRPr lang="ru-RU" dirty="0"/>
          </a:p>
          <a:p>
            <a:r>
              <a:rPr lang="en" dirty="0"/>
              <a:t>[</a:t>
            </a:r>
            <a:r>
              <a:rPr lang="en" b="1" dirty="0"/>
              <a:t>GROUP</a:t>
            </a:r>
            <a:r>
              <a:rPr lang="en" dirty="0"/>
              <a:t> </a:t>
            </a:r>
            <a:r>
              <a:rPr lang="en" b="1" dirty="0"/>
              <a:t>BY</a:t>
            </a:r>
            <a:r>
              <a:rPr lang="en" dirty="0"/>
              <a:t> {</a:t>
            </a:r>
            <a:r>
              <a:rPr lang="en" dirty="0" err="1"/>
              <a:t>unsigned_integer</a:t>
            </a:r>
            <a:r>
              <a:rPr lang="en" dirty="0"/>
              <a:t> | </a:t>
            </a:r>
            <a:r>
              <a:rPr lang="en" dirty="0" err="1"/>
              <a:t>col_name</a:t>
            </a:r>
            <a:r>
              <a:rPr lang="en" dirty="0"/>
              <a:t> | formula}] </a:t>
            </a:r>
            <a:endParaRPr lang="ru-RU" dirty="0"/>
          </a:p>
          <a:p>
            <a:r>
              <a:rPr lang="en" dirty="0"/>
              <a:t>[</a:t>
            </a:r>
            <a:r>
              <a:rPr lang="en" b="1" dirty="0"/>
              <a:t>HAVING</a:t>
            </a:r>
            <a:r>
              <a:rPr lang="en" dirty="0"/>
              <a:t> </a:t>
            </a:r>
            <a:r>
              <a:rPr lang="en" dirty="0" err="1"/>
              <a:t>where_definition</a:t>
            </a:r>
            <a:r>
              <a:rPr lang="en" dirty="0"/>
              <a:t>] </a:t>
            </a:r>
            <a:endParaRPr lang="ru-RU" dirty="0"/>
          </a:p>
          <a:p>
            <a:r>
              <a:rPr lang="en" dirty="0"/>
              <a:t>[</a:t>
            </a:r>
            <a:r>
              <a:rPr lang="en" b="1" dirty="0"/>
              <a:t>ORDER</a:t>
            </a:r>
            <a:r>
              <a:rPr lang="en" dirty="0"/>
              <a:t> </a:t>
            </a:r>
            <a:r>
              <a:rPr lang="en" b="1" dirty="0"/>
              <a:t>BY</a:t>
            </a:r>
            <a:r>
              <a:rPr lang="en" dirty="0"/>
              <a:t> {</a:t>
            </a:r>
            <a:r>
              <a:rPr lang="en" dirty="0" err="1"/>
              <a:t>unsigned_integer</a:t>
            </a:r>
            <a:r>
              <a:rPr lang="en" dirty="0"/>
              <a:t> | </a:t>
            </a:r>
            <a:r>
              <a:rPr lang="en" dirty="0" err="1"/>
              <a:t>col_name</a:t>
            </a:r>
            <a:r>
              <a:rPr lang="en" dirty="0"/>
              <a:t> | formula} [</a:t>
            </a:r>
            <a:r>
              <a:rPr lang="en" b="1" dirty="0"/>
              <a:t>ASC</a:t>
            </a:r>
            <a:r>
              <a:rPr lang="en" dirty="0"/>
              <a:t> | </a:t>
            </a:r>
            <a:r>
              <a:rPr lang="en" b="1" dirty="0"/>
              <a:t>DESC</a:t>
            </a:r>
            <a:r>
              <a:rPr lang="en" dirty="0"/>
              <a:t>], ...]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629219-580F-7A46-8F47-20C7E7CF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1801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7178F-55E3-984F-B572-48E16A54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</a:t>
            </a:r>
            <a:r>
              <a:rPr lang="en-US" dirty="0"/>
              <a:t>SQL: SELECT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5E41A5-008F-CD42-8C0F-A1DABB4BC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 * FROM users WHERE age &gt; 10;</a:t>
            </a:r>
          </a:p>
          <a:p>
            <a:r>
              <a:rPr lang="en-US" dirty="0"/>
              <a:t>SELECT * FROM users WHERE name = '</a:t>
            </a:r>
            <a:r>
              <a:rPr lang="en-US" dirty="0" err="1"/>
              <a:t>masha</a:t>
            </a:r>
            <a:r>
              <a:rPr lang="en-US" dirty="0"/>
              <a:t>';</a:t>
            </a:r>
          </a:p>
          <a:p>
            <a:r>
              <a:rPr lang="en-US" dirty="0"/>
              <a:t>SELECT MAX(age) FROM users;</a:t>
            </a:r>
          </a:p>
          <a:p>
            <a:endParaRPr lang="en-US" dirty="0"/>
          </a:p>
          <a:p>
            <a:r>
              <a:rPr lang="en-US" dirty="0"/>
              <a:t>SELECT id, name, LENGTH(name) AS </a:t>
            </a:r>
            <a:r>
              <a:rPr lang="en-US" dirty="0" err="1"/>
              <a:t>len</a:t>
            </a:r>
            <a:endParaRPr lang="en-US" dirty="0"/>
          </a:p>
          <a:p>
            <a:r>
              <a:rPr lang="en-US" dirty="0"/>
              <a:t>FROM users</a:t>
            </a:r>
          </a:p>
          <a:p>
            <a:r>
              <a:rPr lang="en-US" dirty="0"/>
              <a:t>WHERE email LIKE '%@</a:t>
            </a:r>
            <a:r>
              <a:rPr lang="en-US" dirty="0" err="1"/>
              <a:t>mail.ru</a:t>
            </a:r>
            <a:r>
              <a:rPr lang="en-US" dirty="0"/>
              <a:t>' AND age &gt; 10</a:t>
            </a:r>
          </a:p>
          <a:p>
            <a:r>
              <a:rPr lang="en-US" dirty="0"/>
              <a:t>ORDER BY name DESC</a:t>
            </a:r>
          </a:p>
          <a:p>
            <a:r>
              <a:rPr lang="en-US" dirty="0"/>
              <a:t>LIMIT 10 OFFSET 15;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Дока по встроенным методам в </a:t>
            </a:r>
            <a:r>
              <a:rPr lang="en-US" dirty="0"/>
              <a:t>MySQL</a:t>
            </a:r>
          </a:p>
          <a:p>
            <a:pPr marL="0" indent="0">
              <a:buNone/>
            </a:pPr>
            <a:r>
              <a:rPr lang="en" dirty="0"/>
              <a:t>https://</a:t>
            </a:r>
            <a:r>
              <a:rPr lang="en" dirty="0" err="1"/>
              <a:t>dev.mysql.com</a:t>
            </a:r>
            <a:r>
              <a:rPr lang="en" dirty="0"/>
              <a:t>/doc/</a:t>
            </a:r>
            <a:r>
              <a:rPr lang="en" dirty="0" err="1"/>
              <a:t>refman</a:t>
            </a:r>
            <a:r>
              <a:rPr lang="en" dirty="0"/>
              <a:t>/8.0/</a:t>
            </a:r>
            <a:r>
              <a:rPr lang="en" dirty="0" err="1"/>
              <a:t>en</a:t>
            </a:r>
            <a:r>
              <a:rPr lang="en" dirty="0"/>
              <a:t>/string-</a:t>
            </a:r>
            <a:r>
              <a:rPr lang="en" dirty="0" err="1"/>
              <a:t>functions.html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C69ABA-6335-804E-8BC7-A52A6E78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274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E9440-DC0F-2C43-BF99-6AD1B350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D43BAB-B311-C940-9FF3-DC338B4C0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3" y="2267101"/>
            <a:ext cx="7527727" cy="3955911"/>
          </a:xfrm>
        </p:spPr>
        <p:txBody>
          <a:bodyPr/>
          <a:lstStyle/>
          <a:p>
            <a:r>
              <a:rPr lang="en" dirty="0"/>
              <a:t>SELECT </a:t>
            </a:r>
            <a:r>
              <a:rPr lang="en" dirty="0" err="1"/>
              <a:t>first_name</a:t>
            </a:r>
            <a:r>
              <a:rPr lang="en" dirty="0"/>
              <a:t>, count(id) as </a:t>
            </a:r>
            <a:r>
              <a:rPr lang="en" dirty="0" err="1"/>
              <a:t>cnt</a:t>
            </a:r>
            <a:r>
              <a:rPr lang="en" dirty="0"/>
              <a:t> </a:t>
            </a:r>
          </a:p>
          <a:p>
            <a:r>
              <a:rPr lang="en" dirty="0"/>
              <a:t>FROM </a:t>
            </a:r>
            <a:r>
              <a:rPr lang="en" dirty="0" err="1"/>
              <a:t>users_user</a:t>
            </a:r>
            <a:r>
              <a:rPr lang="en" dirty="0"/>
              <a:t> </a:t>
            </a:r>
          </a:p>
          <a:p>
            <a:r>
              <a:rPr lang="en" dirty="0"/>
              <a:t>WHERE </a:t>
            </a:r>
            <a:r>
              <a:rPr lang="en" dirty="0" err="1"/>
              <a:t>first_name</a:t>
            </a:r>
            <a:r>
              <a:rPr lang="en" dirty="0"/>
              <a:t> </a:t>
            </a:r>
          </a:p>
          <a:p>
            <a:r>
              <a:rPr lang="en" dirty="0"/>
              <a:t>LIKE "%</a:t>
            </a:r>
            <a:r>
              <a:rPr lang="ru-RU" dirty="0" err="1"/>
              <a:t>дим</a:t>
            </a:r>
            <a:r>
              <a:rPr lang="ru-RU" dirty="0"/>
              <a:t>%" </a:t>
            </a:r>
            <a:endParaRPr lang="en-US" dirty="0"/>
          </a:p>
          <a:p>
            <a:r>
              <a:rPr lang="en" dirty="0"/>
              <a:t>GROUP BY </a:t>
            </a:r>
            <a:r>
              <a:rPr lang="en" dirty="0" err="1"/>
              <a:t>first_name</a:t>
            </a:r>
            <a:r>
              <a:rPr lang="en" dirty="0"/>
              <a:t> </a:t>
            </a:r>
          </a:p>
          <a:p>
            <a:r>
              <a:rPr lang="en" dirty="0"/>
              <a:t>HAVING </a:t>
            </a:r>
            <a:r>
              <a:rPr lang="en" dirty="0" err="1"/>
              <a:t>cnt</a:t>
            </a:r>
            <a:r>
              <a:rPr lang="en" dirty="0"/>
              <a:t> &gt; </a:t>
            </a:r>
            <a:r>
              <a:rPr lang="ru-RU" dirty="0"/>
              <a:t>100</a:t>
            </a:r>
            <a:endParaRPr lang="en" dirty="0"/>
          </a:p>
          <a:p>
            <a:r>
              <a:rPr lang="en" dirty="0"/>
              <a:t>ORDER BY </a:t>
            </a:r>
            <a:r>
              <a:rPr lang="en" dirty="0" err="1"/>
              <a:t>cnt</a:t>
            </a:r>
            <a:r>
              <a:rPr lang="en" dirty="0"/>
              <a:t>;</a:t>
            </a:r>
          </a:p>
          <a:p>
            <a:pPr marL="0" indent="0">
              <a:buNone/>
            </a:pPr>
            <a:endParaRPr lang="en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B65B92-1D85-DE4C-A1F0-12C3C55C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6435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4EB8F-9884-B94B-BCE4-4075DE26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Агрегатные функции </a:t>
            </a:r>
            <a:r>
              <a:rPr lang="en-US" dirty="0"/>
              <a:t>MySQL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7D6A0F-6557-2E4E-A288-CD835B95A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b="1" dirty="0"/>
              <a:t>AVG</a:t>
            </a:r>
            <a:r>
              <a:rPr lang="en" dirty="0"/>
              <a:t>: </a:t>
            </a:r>
            <a:r>
              <a:rPr lang="ru-RU" dirty="0"/>
              <a:t>вычисляет среднее значение</a:t>
            </a:r>
          </a:p>
          <a:p>
            <a:r>
              <a:rPr lang="en" b="1" dirty="0"/>
              <a:t>SUM</a:t>
            </a:r>
            <a:r>
              <a:rPr lang="en" dirty="0"/>
              <a:t>: </a:t>
            </a:r>
            <a:r>
              <a:rPr lang="ru-RU" dirty="0"/>
              <a:t>вычисляет сумму значений</a:t>
            </a:r>
          </a:p>
          <a:p>
            <a:r>
              <a:rPr lang="en" b="1" dirty="0"/>
              <a:t>MIN</a:t>
            </a:r>
            <a:r>
              <a:rPr lang="en" dirty="0"/>
              <a:t>: </a:t>
            </a:r>
            <a:r>
              <a:rPr lang="ru-RU" dirty="0"/>
              <a:t>вычисляет наименьшее значение</a:t>
            </a:r>
          </a:p>
          <a:p>
            <a:r>
              <a:rPr lang="en" b="1" dirty="0"/>
              <a:t>MAX</a:t>
            </a:r>
            <a:r>
              <a:rPr lang="en" dirty="0"/>
              <a:t>: </a:t>
            </a:r>
            <a:r>
              <a:rPr lang="ru-RU" dirty="0"/>
              <a:t>вычисляет наибольшее значение</a:t>
            </a:r>
          </a:p>
          <a:p>
            <a:r>
              <a:rPr lang="en" b="1" dirty="0"/>
              <a:t>COUNT</a:t>
            </a:r>
            <a:r>
              <a:rPr lang="en" dirty="0"/>
              <a:t>: </a:t>
            </a:r>
            <a:r>
              <a:rPr lang="ru-RU" dirty="0"/>
              <a:t>вычисляет количество строк в запросе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F1DF5A-F081-A245-ABD8-786DA7E7D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4308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51782-677E-E541-A97F-DD9875F8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930347-802B-C345-8D6F-DD56C3F2C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h.name</a:t>
            </a:r>
            <a:r>
              <a:rPr lang="en-US" dirty="0"/>
              <a:t>, </a:t>
            </a:r>
            <a:r>
              <a:rPr lang="en-US" dirty="0" err="1"/>
              <a:t>a.name</a:t>
            </a:r>
            <a:endParaRPr lang="en-US" dirty="0"/>
          </a:p>
          <a:p>
            <a:r>
              <a:rPr lang="en-US" dirty="0"/>
              <a:t>FROM heroes h, abilities a</a:t>
            </a:r>
          </a:p>
          <a:p>
            <a:r>
              <a:rPr lang="en-US" dirty="0"/>
              <a:t>WHERE </a:t>
            </a:r>
            <a:r>
              <a:rPr lang="en-US" dirty="0" err="1"/>
              <a:t>h.id</a:t>
            </a:r>
            <a:r>
              <a:rPr lang="en-US" dirty="0"/>
              <a:t> = </a:t>
            </a:r>
            <a:r>
              <a:rPr lang="en-US" dirty="0" err="1"/>
              <a:t>a.hero_id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h.name</a:t>
            </a:r>
            <a:r>
              <a:rPr lang="en-US" dirty="0"/>
              <a:t>, </a:t>
            </a:r>
            <a:r>
              <a:rPr lang="en-US" dirty="0" err="1"/>
              <a:t>a.name</a:t>
            </a:r>
            <a:endParaRPr lang="en-US" dirty="0"/>
          </a:p>
          <a:p>
            <a:r>
              <a:rPr lang="en-US" dirty="0"/>
              <a:t>FROM heroes h</a:t>
            </a:r>
          </a:p>
          <a:p>
            <a:r>
              <a:rPr lang="en-US" dirty="0"/>
              <a:t>INNER JOIN abilities a ON </a:t>
            </a:r>
            <a:r>
              <a:rPr lang="en-US" dirty="0" err="1"/>
              <a:t>h.id</a:t>
            </a:r>
            <a:r>
              <a:rPr lang="en-US" dirty="0"/>
              <a:t> = </a:t>
            </a:r>
            <a:r>
              <a:rPr lang="en-US" dirty="0" err="1"/>
              <a:t>a.hero_id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h.name</a:t>
            </a:r>
            <a:r>
              <a:rPr lang="en-US" dirty="0"/>
              <a:t>, </a:t>
            </a:r>
            <a:r>
              <a:rPr lang="en-US" dirty="0" err="1"/>
              <a:t>a.name</a:t>
            </a:r>
            <a:endParaRPr lang="en-US" dirty="0"/>
          </a:p>
          <a:p>
            <a:r>
              <a:rPr lang="en-US" dirty="0"/>
              <a:t>FROM heroes h</a:t>
            </a:r>
          </a:p>
          <a:p>
            <a:r>
              <a:rPr lang="en-US" dirty="0"/>
              <a:t>LEFT JOIN abilities a ON </a:t>
            </a:r>
            <a:r>
              <a:rPr lang="en-US" dirty="0" err="1"/>
              <a:t>h.id</a:t>
            </a:r>
            <a:r>
              <a:rPr lang="en-US" dirty="0"/>
              <a:t> = </a:t>
            </a:r>
            <a:r>
              <a:rPr lang="en-US" dirty="0" err="1"/>
              <a:t>a.hero_id</a:t>
            </a:r>
            <a:r>
              <a:rPr lang="en-US" dirty="0"/>
              <a:t>;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E2E7E-75B9-FB4C-AD56-6DF3DE1C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630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F804-FABB-B34D-9D07-27F16897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Вложенные запросы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C37652-F967-BF47-ADB4-C3D7E44E6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 title</a:t>
            </a:r>
          </a:p>
          <a:p>
            <a:r>
              <a:rPr lang="en-US" dirty="0"/>
              <a:t>FROM article t1</a:t>
            </a:r>
          </a:p>
          <a:p>
            <a:r>
              <a:rPr lang="en-US" dirty="0"/>
              <a:t>JOIN (</a:t>
            </a:r>
          </a:p>
          <a:p>
            <a:r>
              <a:rPr lang="en-US" dirty="0"/>
              <a:t>    SELECT </a:t>
            </a:r>
            <a:r>
              <a:rPr lang="en-US" dirty="0" err="1"/>
              <a:t>rubric_id</a:t>
            </a:r>
            <a:r>
              <a:rPr lang="en-US" dirty="0"/>
              <a:t>, MAX(id) </a:t>
            </a:r>
            <a:r>
              <a:rPr lang="en-US" dirty="0" err="1"/>
              <a:t>max_id</a:t>
            </a:r>
            <a:endParaRPr lang="en-US" dirty="0"/>
          </a:p>
          <a:p>
            <a:r>
              <a:rPr lang="en-US" dirty="0"/>
              <a:t>    FROM article</a:t>
            </a:r>
          </a:p>
          <a:p>
            <a:r>
              <a:rPr lang="en-US" dirty="0"/>
              <a:t>    GROUP BY </a:t>
            </a:r>
            <a:r>
              <a:rPr lang="en-US" dirty="0" err="1"/>
              <a:t>rubric_id</a:t>
            </a:r>
            <a:r>
              <a:rPr lang="en-US" dirty="0"/>
              <a:t> LIMIT 5</a:t>
            </a:r>
          </a:p>
          <a:p>
            <a:r>
              <a:rPr lang="en-US" dirty="0"/>
              <a:t>) t2</a:t>
            </a:r>
          </a:p>
          <a:p>
            <a:r>
              <a:rPr lang="en-US" dirty="0"/>
              <a:t>ON t1.id = t2.max_id;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D5A472-C053-3646-87C3-36E6ED21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0157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77F4C80-C60E-0344-B4C3-B644A81239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0" indent="-342900">
              <a:buFont typeface="Arial"/>
              <a:buChar char="•"/>
            </a:pPr>
            <a:r>
              <a:rPr lang="ru-RU" dirty="0"/>
              <a:t>Базовые понятия реляционных БД</a:t>
            </a:r>
          </a:p>
          <a:p>
            <a:pPr marL="342900" lvl="0" indent="-342900">
              <a:buFont typeface="Arial"/>
              <a:buChar char="•"/>
            </a:pPr>
            <a:r>
              <a:rPr lang="ru-RU" dirty="0"/>
              <a:t>Проектирование БД</a:t>
            </a:r>
            <a:endParaRPr lang="en-US" dirty="0"/>
          </a:p>
          <a:p>
            <a:pPr marL="342900" lvl="0" indent="-342900">
              <a:buFont typeface="Arial"/>
              <a:buChar char="•"/>
            </a:pPr>
            <a:r>
              <a:rPr lang="en-US" dirty="0"/>
              <a:t>SQL. </a:t>
            </a:r>
            <a:r>
              <a:rPr lang="ru-RU" dirty="0"/>
              <a:t>Основные операции: </a:t>
            </a:r>
            <a:r>
              <a:rPr lang="en-US" dirty="0"/>
              <a:t>SELECT, INSERT</a:t>
            </a:r>
            <a:r>
              <a:rPr lang="ru-RU" dirty="0"/>
              <a:t>, </a:t>
            </a:r>
            <a:r>
              <a:rPr lang="en-US" dirty="0"/>
              <a:t>UPDATE</a:t>
            </a:r>
            <a:r>
              <a:rPr lang="ru-RU" dirty="0"/>
              <a:t>, </a:t>
            </a:r>
            <a:r>
              <a:rPr lang="en-US" dirty="0"/>
              <a:t>DELETE</a:t>
            </a:r>
            <a:r>
              <a:rPr lang="ru-RU" dirty="0"/>
              <a:t>, </a:t>
            </a:r>
            <a:r>
              <a:rPr lang="en-US" dirty="0"/>
              <a:t>JOIN</a:t>
            </a:r>
          </a:p>
          <a:p>
            <a:pPr marL="342900" lvl="0" indent="-342900">
              <a:buFont typeface="Arial"/>
              <a:buChar char="•"/>
            </a:pPr>
            <a:r>
              <a:rPr lang="ru-RU" dirty="0"/>
              <a:t>Индексы</a:t>
            </a:r>
            <a:endParaRPr lang="en-US" dirty="0"/>
          </a:p>
          <a:p>
            <a:pPr marL="342900" lvl="0" indent="-342900">
              <a:buFont typeface="Arial"/>
              <a:buChar char="•"/>
            </a:pPr>
            <a:r>
              <a:rPr lang="en-US" dirty="0"/>
              <a:t>EXPLAIN</a:t>
            </a:r>
            <a:endParaRPr lang="ru-RU" dirty="0"/>
          </a:p>
          <a:p>
            <a:pPr marL="342900" lvl="0" indent="-342900">
              <a:buFont typeface="Arial"/>
              <a:buChar char="•"/>
            </a:pPr>
            <a:r>
              <a:rPr lang="en-US" dirty="0"/>
              <a:t>NoSQL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A37374-BCDC-7545-941C-60F4DAEB1D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732C90-A219-8243-AA96-54BEDA21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863158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142F2-E1B3-9C40-AE3D-FBCD1C09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Операции </a:t>
            </a:r>
            <a:r>
              <a:rPr lang="en-US" dirty="0"/>
              <a:t>SQL: INSERT, UPDATE, DELETE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A3E9C1-6EEF-B34A-ACD0-DC2149E2E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INSERT INTO users (name, age) VALUES ('Petr', 10);</a:t>
            </a:r>
          </a:p>
          <a:p>
            <a:endParaRPr lang="en-US" dirty="0"/>
          </a:p>
          <a:p>
            <a:r>
              <a:rPr lang="en-US" dirty="0"/>
              <a:t>UPDATE users SET rating = rating + 1;</a:t>
            </a:r>
          </a:p>
          <a:p>
            <a:r>
              <a:rPr lang="en-US" dirty="0"/>
              <a:t>UPDATE users SET age = 20 WHERE name = 'Petr';</a:t>
            </a:r>
          </a:p>
          <a:p>
            <a:endParaRPr lang="en-US" dirty="0"/>
          </a:p>
          <a:p>
            <a:r>
              <a:rPr lang="en-US" dirty="0"/>
              <a:t>DELETE FROM users WHERE name = 'Masha';</a:t>
            </a:r>
          </a:p>
          <a:p>
            <a:r>
              <a:rPr lang="en-US" dirty="0"/>
              <a:t>DELETE FROM users WHERE age &gt; 150;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AA8E9B-926D-5246-AE1B-B6CCCED7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720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81CBE68-CBDD-0447-B3E7-C095A8453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b="1" dirty="0"/>
              <a:t>Индекс</a:t>
            </a:r>
            <a:r>
              <a:rPr lang="ru-RU" sz="1600" dirty="0"/>
              <a:t> </a:t>
            </a:r>
            <a:r>
              <a:rPr lang="en" sz="1600" dirty="0"/>
              <a:t>— </a:t>
            </a:r>
            <a:r>
              <a:rPr lang="ru-RU" sz="1600" dirty="0"/>
              <a:t>объект базы данных, создаваемый с целью повышения производительности поиска данных. Таблицы в базе данных могут иметь большое количество строк, которые хранятся в произвольном порядке, и их поиск по заданному критерию путём последовательного просмотра таблицы строка за строкой может занимать много времени. Индекс формируется из значений одного или нескольких столбцов таблицы и указателей на соответствующие строки таблицы и, таким образом, позволяет искать строки, удовлетворяющие критерию поиска. Ускорение работы с использованием индексов достигается в первую очередь за счёт того, что индекс имеет структуру, оптимизированную под поиск — например, сбалансированного дерева.</a:t>
            </a:r>
          </a:p>
          <a:p>
            <a:endParaRPr lang="ru-RU" sz="1600" b="1" dirty="0"/>
          </a:p>
          <a:p>
            <a:r>
              <a:rPr lang="ru-RU" sz="1600" b="1" dirty="0"/>
              <a:t>Кластерный индекс </a:t>
            </a:r>
            <a:r>
              <a:rPr lang="ru-RU" sz="1600" dirty="0"/>
              <a:t>– индекс, хранящий не только значение колонки, но и данные всей строки. Может быть только 1 для таблицы.</a:t>
            </a:r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23235DD-D10C-4845-AFF5-8587219BC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689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D3158-139A-B242-820A-91513424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каким полям надо делать индексы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77A415-6FC1-3841-AA38-818672E2E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dirty="0"/>
              <a:t>Индексы для полей, по которым происходит JOIN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Индексы для полей, по которым фильтруются записи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Индексы для полей, по которым идет сортировка </a:t>
            </a:r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516FAA-62AD-BD40-B7E4-B3ED376D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5363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12D8D-EAB8-BD49-B472-F5673230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031E4D-13F8-0E4D-8709-6C5FC8F44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dirty="0"/>
              <a:t>Обеспечение хранения всей необходимой информации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Обеспечение возможности получения данных по всем запросам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Сокращение избыточности и дублирования данных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Обеспечение целостности данных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3E204B-EF5E-CA4D-AAB0-44F7B2D5E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2087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06AE1-5728-B04D-B1DB-C5E07151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 в </a:t>
            </a:r>
            <a:r>
              <a:rPr lang="en-US" dirty="0"/>
              <a:t>MySQL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70945-30D0-9D41-98AA-3F44A13BB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sz="1600" dirty="0"/>
              <a:t>INT - </a:t>
            </a:r>
            <a:r>
              <a:rPr lang="ru-RU" sz="1600" dirty="0"/>
              <a:t>Целое число нормального размера. Диапазон со знаком от -2147483648 до 2147483647. Диапазон без знака от 0 до 4294967295.</a:t>
            </a:r>
            <a:endParaRPr lang="en-US" sz="1600" dirty="0"/>
          </a:p>
          <a:p>
            <a:r>
              <a:rPr lang="en" sz="1600" dirty="0"/>
              <a:t>DOUBLE - </a:t>
            </a:r>
            <a:r>
              <a:rPr lang="ru-RU" sz="1600" dirty="0"/>
              <a:t>Число с плавающей точкой удвоенной точности нормального размера. Допустимые значения: от -1,7976931348623157</a:t>
            </a:r>
            <a:r>
              <a:rPr lang="en" sz="1600" dirty="0"/>
              <a:t>E+308 </a:t>
            </a:r>
            <a:r>
              <a:rPr lang="ru-RU" sz="1600" dirty="0"/>
              <a:t>до -2,2250738585072014</a:t>
            </a:r>
            <a:r>
              <a:rPr lang="en" sz="1600" dirty="0"/>
              <a:t>E-308, 0, </a:t>
            </a:r>
            <a:r>
              <a:rPr lang="ru-RU" sz="1600" dirty="0"/>
              <a:t>и от 2,2250738585072014</a:t>
            </a:r>
            <a:r>
              <a:rPr lang="en" sz="1600" dirty="0"/>
              <a:t>E-308 </a:t>
            </a:r>
            <a:r>
              <a:rPr lang="ru-RU" sz="1600" dirty="0"/>
              <a:t>до 1,7976931348623157</a:t>
            </a:r>
            <a:r>
              <a:rPr lang="en" sz="1600" dirty="0"/>
              <a:t>E+308. </a:t>
            </a:r>
            <a:r>
              <a:rPr lang="ru-RU" sz="1600" dirty="0"/>
              <a:t>Если указан атрибут </a:t>
            </a:r>
            <a:r>
              <a:rPr lang="en" sz="1600" dirty="0"/>
              <a:t>UNSIGNED, </a:t>
            </a:r>
            <a:r>
              <a:rPr lang="ru-RU" sz="1600" dirty="0"/>
              <a:t>отрицательные значения недопустимы.</a:t>
            </a:r>
            <a:endParaRPr lang="en-US" sz="1600" dirty="0"/>
          </a:p>
          <a:p>
            <a:r>
              <a:rPr lang="en" sz="1600" dirty="0"/>
              <a:t>DATE - </a:t>
            </a:r>
            <a:r>
              <a:rPr lang="ru-RU" sz="1600" dirty="0"/>
              <a:t>Дата. Поддерживается интервал от '1000-01-01' до '9999-12-31'. </a:t>
            </a:r>
            <a:r>
              <a:rPr lang="en" sz="1600" dirty="0"/>
              <a:t>MySQL </a:t>
            </a:r>
            <a:r>
              <a:rPr lang="ru-RU" sz="1600" dirty="0"/>
              <a:t>выводит значения </a:t>
            </a:r>
            <a:r>
              <a:rPr lang="en" sz="1600" dirty="0"/>
              <a:t>DATE </a:t>
            </a:r>
            <a:r>
              <a:rPr lang="ru-RU" sz="1600" dirty="0"/>
              <a:t>в формате '</a:t>
            </a:r>
            <a:r>
              <a:rPr lang="en" sz="1600" dirty="0"/>
              <a:t>YYYY-MM-DD', </a:t>
            </a:r>
            <a:r>
              <a:rPr lang="ru-RU" sz="1600" dirty="0"/>
              <a:t>но можно установить значения в столбец </a:t>
            </a:r>
            <a:r>
              <a:rPr lang="en" sz="1600" dirty="0"/>
              <a:t>DATE, </a:t>
            </a:r>
            <a:r>
              <a:rPr lang="ru-RU" sz="1600" dirty="0"/>
              <a:t>используя как строки, так и числа. </a:t>
            </a:r>
            <a:r>
              <a:rPr lang="en" sz="1600" dirty="0"/>
              <a:t>See section 6.2.2.2 </a:t>
            </a:r>
            <a:r>
              <a:rPr lang="ru-RU" sz="1600" dirty="0"/>
              <a:t>Типы данных </a:t>
            </a:r>
            <a:r>
              <a:rPr lang="en" sz="1600" dirty="0"/>
              <a:t>DATETIME, DATE </a:t>
            </a:r>
            <a:r>
              <a:rPr lang="ru-RU" sz="1600" dirty="0"/>
              <a:t>и </a:t>
            </a:r>
            <a:r>
              <a:rPr lang="en" sz="1600" dirty="0"/>
              <a:t>TIMESTAMP.</a:t>
            </a:r>
          </a:p>
          <a:p>
            <a:r>
              <a:rPr lang="en" sz="1600" dirty="0"/>
              <a:t>DATETIME - </a:t>
            </a:r>
            <a:r>
              <a:rPr lang="ru-RU" sz="1600" dirty="0"/>
              <a:t>Комбинация даты и времени. Поддерживается интервал от '1000-01-01 00:00:00' до '9999-12-31 23:59:59'.</a:t>
            </a:r>
            <a:endParaRPr lang="en" sz="1600" dirty="0"/>
          </a:p>
          <a:p>
            <a:r>
              <a:rPr lang="en" sz="1600" dirty="0"/>
              <a:t>TIMESTAMP - </a:t>
            </a:r>
            <a:r>
              <a:rPr lang="ru-RU" sz="1600" dirty="0"/>
              <a:t>Временная метка.</a:t>
            </a:r>
            <a:endParaRPr lang="en-US" sz="1600" dirty="0"/>
          </a:p>
          <a:p>
            <a:r>
              <a:rPr lang="en" sz="1600" dirty="0"/>
              <a:t>TIME</a:t>
            </a:r>
            <a:r>
              <a:rPr lang="ru-RU" sz="1600" dirty="0"/>
              <a:t>В</a:t>
            </a:r>
            <a:r>
              <a:rPr lang="en-US" sz="1600" dirty="0"/>
              <a:t> - </a:t>
            </a:r>
            <a:r>
              <a:rPr lang="ru-RU" sz="1600" dirty="0"/>
              <a:t>Время. Интервал от '-838:59:59' до '838:59:59’.</a:t>
            </a:r>
            <a:endParaRPr lang="en-US" sz="1600" dirty="0"/>
          </a:p>
          <a:p>
            <a:r>
              <a:rPr lang="en" sz="1600" dirty="0"/>
              <a:t>YEAR - </a:t>
            </a:r>
            <a:r>
              <a:rPr lang="ru-RU" sz="1600" dirty="0"/>
              <a:t>Год в двухзначном или четырехзначном форматах (по умолчанию формат четырехзначный).</a:t>
            </a:r>
          </a:p>
          <a:p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546E08-7EC9-CE41-BE70-EC8ABBC83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5633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D3986-357B-D749-9898-75522803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типов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1CF9F9-A390-CD48-ABF1-1B098642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sz="1600" dirty="0"/>
              <a:t>CHAR(M) [BINARY]</a:t>
            </a:r>
            <a:r>
              <a:rPr lang="ru-RU" sz="1600" dirty="0"/>
              <a:t> - Строка фиксированной длины, при хранении всегда дополняется пробелами в конце строки до заданного размера. Диапазон аргумента </a:t>
            </a:r>
            <a:r>
              <a:rPr lang="en" sz="1600" dirty="0"/>
              <a:t>M </a:t>
            </a:r>
            <a:r>
              <a:rPr lang="ru-RU" sz="1600" dirty="0"/>
              <a:t>составляет от 0 до 255 символов. Если не задан атрибут чувствительности к регистру </a:t>
            </a:r>
            <a:r>
              <a:rPr lang="en" sz="1600" dirty="0"/>
              <a:t>BINARY, </a:t>
            </a:r>
            <a:r>
              <a:rPr lang="ru-RU" sz="1600" dirty="0"/>
              <a:t>то величины </a:t>
            </a:r>
            <a:r>
              <a:rPr lang="en" sz="1600" dirty="0"/>
              <a:t>CHAR </a:t>
            </a:r>
            <a:r>
              <a:rPr lang="ru-RU" sz="1600" dirty="0"/>
              <a:t>сортируются и сравниваются как независимые от регистра в соответствии с установленным по умолчанию алфавитом</a:t>
            </a:r>
            <a:r>
              <a:rPr lang="en" sz="1600" dirty="0"/>
              <a:t>.</a:t>
            </a:r>
            <a:endParaRPr lang="ru-RU" sz="1600" dirty="0"/>
          </a:p>
          <a:p>
            <a:r>
              <a:rPr lang="en" sz="1600" dirty="0"/>
              <a:t>CHAR</a:t>
            </a:r>
            <a:r>
              <a:rPr lang="ru-RU" sz="1600" dirty="0"/>
              <a:t> - Это синоним для </a:t>
            </a:r>
            <a:r>
              <a:rPr lang="en" sz="1600" dirty="0"/>
              <a:t>CHAR(1). </a:t>
            </a:r>
            <a:endParaRPr lang="ru-RU" sz="1600" dirty="0"/>
          </a:p>
          <a:p>
            <a:r>
              <a:rPr lang="en" sz="1600" dirty="0"/>
              <a:t>VARCHAR(M) [BINARY]</a:t>
            </a:r>
            <a:r>
              <a:rPr lang="ru-RU" sz="1600" dirty="0"/>
              <a:t> - Строка переменной длины. </a:t>
            </a:r>
          </a:p>
          <a:p>
            <a:r>
              <a:rPr lang="en" sz="1600" dirty="0"/>
              <a:t>TINYBLOB</a:t>
            </a:r>
            <a:r>
              <a:rPr lang="ru-RU" sz="1600" dirty="0"/>
              <a:t>, </a:t>
            </a:r>
            <a:r>
              <a:rPr lang="en" sz="1600" dirty="0"/>
              <a:t>TINYTEXT</a:t>
            </a:r>
            <a:r>
              <a:rPr lang="ru-RU" sz="1600" dirty="0"/>
              <a:t> - Столбец типа </a:t>
            </a:r>
            <a:r>
              <a:rPr lang="en" sz="1600" dirty="0"/>
              <a:t>BLOB </a:t>
            </a:r>
            <a:r>
              <a:rPr lang="ru-RU" sz="1600" dirty="0"/>
              <a:t>или </a:t>
            </a:r>
            <a:r>
              <a:rPr lang="en" sz="1600" dirty="0"/>
              <a:t>TEXT </a:t>
            </a:r>
            <a:r>
              <a:rPr lang="ru-RU" sz="1600" dirty="0"/>
              <a:t>с максимальной длиной </a:t>
            </a:r>
          </a:p>
          <a:p>
            <a:r>
              <a:rPr lang="ru-RU" sz="1600" dirty="0"/>
              <a:t>255 (2^8 - 1) символов. </a:t>
            </a:r>
          </a:p>
          <a:p>
            <a:r>
              <a:rPr lang="en" sz="1600" dirty="0"/>
              <a:t>BLOB</a:t>
            </a:r>
            <a:r>
              <a:rPr lang="ru-RU" sz="1600" dirty="0"/>
              <a:t>, </a:t>
            </a:r>
            <a:r>
              <a:rPr lang="en" sz="1600" dirty="0"/>
              <a:t>TEXT</a:t>
            </a:r>
            <a:r>
              <a:rPr lang="ru-RU" sz="1600" dirty="0"/>
              <a:t> - Столбец типа </a:t>
            </a:r>
            <a:r>
              <a:rPr lang="en" sz="1600" dirty="0"/>
              <a:t>BLOB </a:t>
            </a:r>
            <a:r>
              <a:rPr lang="ru-RU" sz="1600" dirty="0"/>
              <a:t>или </a:t>
            </a:r>
            <a:r>
              <a:rPr lang="en" sz="1600" dirty="0"/>
              <a:t>TEXT </a:t>
            </a:r>
            <a:r>
              <a:rPr lang="ru-RU" sz="1600" dirty="0"/>
              <a:t>с максимальной длиной 65535 (2^16 - 1) символов.</a:t>
            </a:r>
          </a:p>
          <a:p>
            <a:endParaRPr lang="ru-RU" sz="1600" dirty="0"/>
          </a:p>
          <a:p>
            <a:r>
              <a:rPr lang="ru-RU" sz="1600" dirty="0"/>
              <a:t>Больше типов и более подробная дока:</a:t>
            </a:r>
          </a:p>
          <a:p>
            <a:r>
              <a:rPr lang="en" sz="1600" dirty="0">
                <a:hlinkClick r:id="rId2"/>
              </a:rPr>
              <a:t>http://www.mysql.ru/docs/man/Column_types.html</a:t>
            </a:r>
            <a:endParaRPr lang="ru-RU" sz="1600" dirty="0"/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640FDE-1850-0946-8CFF-DBCE1B8EB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6225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8F680-7818-FB42-95CC-969997CD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Проектируем 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A31541-230D-414E-AB12-FD277E605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Спроектировать базу данных для магазина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01756B-4457-DF43-9BFD-96F9B342CE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6889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E72DB-AE50-0748-AA4C-E52974E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запросов: </a:t>
            </a:r>
            <a:r>
              <a:rPr lang="en-US" dirty="0"/>
              <a:t>EXPLAIN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DAAD70-D932-0E47-8942-530D8586F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709" y="1819359"/>
            <a:ext cx="7527727" cy="782174"/>
          </a:xfrm>
        </p:spPr>
        <p:txBody>
          <a:bodyPr/>
          <a:lstStyle/>
          <a:p>
            <a:r>
              <a:rPr lang="ru-RU" dirty="0"/>
              <a:t>Ничего не говорит о том как влияют на запросы триггеры.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397988-CFB6-E44B-9370-D5C57DE70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5" name="pasted-image.pdf">
            <a:extLst>
              <a:ext uri="{FF2B5EF4-FFF2-40B4-BE49-F238E27FC236}">
                <a16:creationId xmlns:a16="http://schemas.microsoft.com/office/drawing/2014/main" id="{65165B19-0D4E-214D-8786-961210D960FA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051" y="1819358"/>
            <a:ext cx="684247" cy="68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FCC3B803-43CE-5640-B170-91458F331932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050" y="3075871"/>
            <a:ext cx="684247" cy="68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2E446083-E20D-6844-8C46-9EADE5DAAE7D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047" y="4330726"/>
            <a:ext cx="684247" cy="68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C4EE8EA7-6FD5-9C43-976A-2F42E248C700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046" y="5461674"/>
            <a:ext cx="684247" cy="6842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A7164D41-9600-A943-A21D-2554207A5766}"/>
              </a:ext>
            </a:extLst>
          </p:cNvPr>
          <p:cNvSpPr txBox="1">
            <a:spLocks/>
          </p:cNvSpPr>
          <p:nvPr/>
        </p:nvSpPr>
        <p:spPr>
          <a:xfrm>
            <a:off x="1455709" y="3026077"/>
            <a:ext cx="7527727" cy="1020653"/>
          </a:xfrm>
          <a:prstGeom prst="rect">
            <a:avLst/>
          </a:prstGeom>
        </p:spPr>
        <p:txBody>
          <a:bodyPr anchor="t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1pPr>
            <a:lvl2pPr marL="53338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2pPr>
            <a:lvl3pPr marL="90167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3pPr>
            <a:lvl4pPr marL="1257269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4pPr>
            <a:lvl5pPr marL="1612860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Не работает с хранимыми процедурами ( хотя можно разложить процедуру на запросы и выполнить</a:t>
            </a:r>
            <a:r>
              <a:rPr lang="en-US" dirty="0"/>
              <a:t> </a:t>
            </a:r>
            <a:r>
              <a:rPr lang="ru-RU" dirty="0"/>
              <a:t>каждый из них</a:t>
            </a:r>
            <a:r>
              <a:rPr lang="en-US" dirty="0"/>
              <a:t>)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9BD163BC-B01C-8E40-B1EA-EDE2A90E58EC}"/>
              </a:ext>
            </a:extLst>
          </p:cNvPr>
          <p:cNvSpPr txBox="1">
            <a:spLocks/>
          </p:cNvSpPr>
          <p:nvPr/>
        </p:nvSpPr>
        <p:spPr>
          <a:xfrm>
            <a:off x="1455708" y="4330726"/>
            <a:ext cx="7527727" cy="782187"/>
          </a:xfrm>
          <a:prstGeom prst="rect">
            <a:avLst/>
          </a:prstGeom>
        </p:spPr>
        <p:txBody>
          <a:bodyPr anchor="t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1pPr>
            <a:lvl2pPr marL="53338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2pPr>
            <a:lvl3pPr marL="90167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3pPr>
            <a:lvl4pPr marL="1257269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4pPr>
            <a:lvl5pPr marL="1612860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Ничего не говорит об оптимизациях на этапе выполнения запроса</a:t>
            </a:r>
            <a:endParaRPr lang="en-US" dirty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5703FDBD-BF88-204E-9C09-3430630410A8}"/>
              </a:ext>
            </a:extLst>
          </p:cNvPr>
          <p:cNvSpPr txBox="1">
            <a:spLocks/>
          </p:cNvSpPr>
          <p:nvPr/>
        </p:nvSpPr>
        <p:spPr>
          <a:xfrm>
            <a:off x="1330293" y="5585582"/>
            <a:ext cx="7527727" cy="409062"/>
          </a:xfrm>
          <a:prstGeom prst="rect">
            <a:avLst/>
          </a:prstGeom>
        </p:spPr>
        <p:txBody>
          <a:bodyPr anchor="t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1pPr>
            <a:lvl2pPr marL="53338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2pPr>
            <a:lvl3pPr marL="90167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3pPr>
            <a:lvl4pPr marL="1257269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4pPr>
            <a:lvl5pPr marL="1612860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Часть отображаемой информации оценочная.</a:t>
            </a:r>
          </a:p>
        </p:txBody>
      </p:sp>
    </p:spTree>
    <p:extLst>
      <p:ext uri="{BB962C8B-B14F-4D97-AF65-F5344CB8AC3E}">
        <p14:creationId xmlns:p14="http://schemas.microsoft.com/office/powerpoint/2010/main" val="1209408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D3A7-5715-E84B-94AF-CCBEAC2D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id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F5B9D3-D631-6B42-8394-AEDE2EA20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328A54-B68F-5746-899F-627C5C36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3" y="2115226"/>
            <a:ext cx="6070600" cy="901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507692-E36A-BC43-999F-1E75FD5C9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7" y="3669570"/>
            <a:ext cx="6248400" cy="106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80F3F3-8F93-E94E-88F2-23E9FC5A3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3" y="5308520"/>
            <a:ext cx="4292600" cy="10287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E3AFD1A-6C4E-5642-AEE9-C7095AE12020}"/>
              </a:ext>
            </a:extLst>
          </p:cNvPr>
          <p:cNvSpPr/>
          <p:nvPr/>
        </p:nvSpPr>
        <p:spPr>
          <a:xfrm>
            <a:off x="575483" y="1659733"/>
            <a:ext cx="5319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EXPLAIN select * from </a:t>
            </a:r>
            <a:r>
              <a:rPr lang="en" dirty="0" err="1"/>
              <a:t>users_car</a:t>
            </a:r>
            <a:r>
              <a:rPr lang="en" dirty="0"/>
              <a:t> where id LIKE "1%"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040618-D50D-7649-93EE-0DBD897E72C9}"/>
              </a:ext>
            </a:extLst>
          </p:cNvPr>
          <p:cNvSpPr/>
          <p:nvPr/>
        </p:nvSpPr>
        <p:spPr>
          <a:xfrm>
            <a:off x="500752" y="3155409"/>
            <a:ext cx="8079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EXPLAIN select *, (SELECT 1 from </a:t>
            </a:r>
            <a:r>
              <a:rPr lang="en" dirty="0" err="1"/>
              <a:t>users_user</a:t>
            </a:r>
            <a:r>
              <a:rPr lang="en" dirty="0"/>
              <a:t>) from </a:t>
            </a:r>
            <a:r>
              <a:rPr lang="en" dirty="0" err="1"/>
              <a:t>users_car</a:t>
            </a:r>
            <a:r>
              <a:rPr lang="en" dirty="0"/>
              <a:t> where id LIKE "1%";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552ADA-F5F2-154B-BF9A-4B96E01FF351}"/>
              </a:ext>
            </a:extLst>
          </p:cNvPr>
          <p:cNvSpPr/>
          <p:nvPr/>
        </p:nvSpPr>
        <p:spPr>
          <a:xfrm>
            <a:off x="575483" y="4859711"/>
            <a:ext cx="389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EXPLAIN SELECT 1 UNION ALL SELECT 1;</a:t>
            </a:r>
          </a:p>
        </p:txBody>
      </p:sp>
    </p:spTree>
    <p:extLst>
      <p:ext uri="{BB962C8B-B14F-4D97-AF65-F5344CB8AC3E}">
        <p14:creationId xmlns:p14="http://schemas.microsoft.com/office/powerpoint/2010/main" val="20537305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580C6B7-4D43-AB4F-B21A-F7F0E6DE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</a:t>
            </a:r>
            <a:r>
              <a:rPr lang="en-US" dirty="0" err="1"/>
              <a:t>select_type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631C1B2-1347-0741-AED0-3453DC457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156" y="2980246"/>
            <a:ext cx="7527727" cy="4433591"/>
          </a:xfrm>
        </p:spPr>
        <p:txBody>
          <a:bodyPr/>
          <a:lstStyle/>
          <a:p>
            <a:r>
              <a:rPr lang="en-US" sz="2000" dirty="0"/>
              <a:t>SIMPLE – </a:t>
            </a:r>
            <a:r>
              <a:rPr lang="ru-RU" sz="2000" dirty="0"/>
              <a:t>Простой запрос </a:t>
            </a:r>
            <a:r>
              <a:rPr lang="en" sz="2000" dirty="0"/>
              <a:t>SELECT </a:t>
            </a:r>
            <a:r>
              <a:rPr lang="ru-RU" sz="2000" dirty="0"/>
              <a:t>без подзапросов или </a:t>
            </a:r>
            <a:r>
              <a:rPr lang="en" sz="2000" dirty="0"/>
              <a:t>UNION</a:t>
            </a:r>
            <a:endParaRPr lang="en-US" sz="2000" dirty="0"/>
          </a:p>
          <a:p>
            <a:r>
              <a:rPr lang="en" sz="2000" dirty="0"/>
              <a:t>PRIMARY - </a:t>
            </a:r>
            <a:r>
              <a:rPr lang="ru-RU" sz="2000" dirty="0"/>
              <a:t>Самый внешний запрос</a:t>
            </a:r>
          </a:p>
          <a:p>
            <a:r>
              <a:rPr lang="en" sz="2000" dirty="0"/>
              <a:t>SUBQUERY</a:t>
            </a:r>
            <a:r>
              <a:rPr lang="en-US" sz="2000" dirty="0"/>
              <a:t> - </a:t>
            </a:r>
            <a:r>
              <a:rPr lang="ru-RU" sz="2000" dirty="0"/>
              <a:t>Запрос </a:t>
            </a:r>
            <a:r>
              <a:rPr lang="en-US" sz="2000" dirty="0"/>
              <a:t>Select</a:t>
            </a:r>
            <a:r>
              <a:rPr lang="ru-RU" sz="2000" dirty="0"/>
              <a:t>, который содержится в подзапросе (не в </a:t>
            </a:r>
            <a:r>
              <a:rPr lang="en-US" sz="2000" dirty="0"/>
              <a:t>From</a:t>
            </a:r>
            <a:r>
              <a:rPr lang="ru-RU" sz="2000" dirty="0"/>
              <a:t>)</a:t>
            </a:r>
            <a:endParaRPr lang="en-US" sz="2000" dirty="0"/>
          </a:p>
          <a:p>
            <a:r>
              <a:rPr lang="en-US" sz="2000" dirty="0"/>
              <a:t>DERIVED - </a:t>
            </a:r>
            <a:r>
              <a:rPr lang="ru-RU" sz="2000" dirty="0"/>
              <a:t>Значение </a:t>
            </a:r>
            <a:r>
              <a:rPr lang="en-US" sz="2000" dirty="0"/>
              <a:t>DERIVED</a:t>
            </a:r>
            <a:r>
              <a:rPr lang="ru-RU" sz="2000" dirty="0"/>
              <a:t> означает, что запрос </a:t>
            </a:r>
            <a:r>
              <a:rPr lang="en-US" sz="2000" dirty="0"/>
              <a:t>SELECT </a:t>
            </a:r>
            <a:r>
              <a:rPr lang="ru-RU" sz="2000" dirty="0"/>
              <a:t>является подзапросом в фразе </a:t>
            </a:r>
            <a:r>
              <a:rPr lang="en-US" sz="2000" dirty="0"/>
              <a:t>FROM</a:t>
            </a:r>
          </a:p>
          <a:p>
            <a:r>
              <a:rPr lang="en-US" sz="2000" dirty="0"/>
              <a:t>UNION - </a:t>
            </a:r>
            <a:r>
              <a:rPr lang="ru-RU" sz="2000" dirty="0"/>
              <a:t>Второй и </a:t>
            </a:r>
            <a:r>
              <a:rPr lang="ru-RU" sz="2000" dirty="0" err="1"/>
              <a:t>последуюие</a:t>
            </a:r>
            <a:r>
              <a:rPr lang="ru-RU" sz="2000" dirty="0"/>
              <a:t> запросы </a:t>
            </a:r>
            <a:r>
              <a:rPr lang="en-US" sz="2000" dirty="0"/>
              <a:t>SELECT </a:t>
            </a:r>
            <a:r>
              <a:rPr lang="ru-RU" sz="2000" dirty="0"/>
              <a:t>входящие в объединение </a:t>
            </a:r>
            <a:r>
              <a:rPr lang="en-US" sz="2000" dirty="0"/>
              <a:t>union </a:t>
            </a:r>
            <a:r>
              <a:rPr lang="ru-RU" sz="2000" dirty="0"/>
              <a:t>помечаются признаком </a:t>
            </a:r>
            <a:r>
              <a:rPr lang="en-US" sz="2000" dirty="0"/>
              <a:t>UNION</a:t>
            </a:r>
          </a:p>
          <a:p>
            <a:r>
              <a:rPr lang="en-US" sz="2000" dirty="0"/>
              <a:t>UNION RESULT - </a:t>
            </a:r>
            <a:r>
              <a:rPr lang="ru-RU" sz="2000" dirty="0"/>
              <a:t>Запрос</a:t>
            </a:r>
            <a:r>
              <a:rPr lang="en-US" sz="2000" dirty="0"/>
              <a:t> SELECT</a:t>
            </a:r>
            <a:r>
              <a:rPr lang="ru-RU" sz="2000" dirty="0"/>
              <a:t>, применяемый для выборки данных из временной таблицы созданной в ходе выполнения </a:t>
            </a:r>
            <a:r>
              <a:rPr lang="en-US" sz="2000" dirty="0"/>
              <a:t>UNION</a:t>
            </a:r>
            <a:endParaRPr lang="en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1ACAE0-78B4-9C4B-AF89-C14C942D0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6708F4-6E59-404D-AA9C-537FA80A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" y="1775139"/>
            <a:ext cx="6248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100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C87207-5393-D24C-B9D3-9E718B21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хранить данные?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D2A75C-7FB9-9D46-BAB1-763C2072C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sz="2800" dirty="0"/>
              <a:t>На клиенте </a:t>
            </a:r>
          </a:p>
          <a:p>
            <a:pPr marL="876287" lvl="1" indent="-342900">
              <a:buFont typeface="Arial"/>
              <a:buChar char="•"/>
            </a:pPr>
            <a:r>
              <a:rPr lang="ru-RU" sz="2800" dirty="0" err="1"/>
              <a:t>Cookie</a:t>
            </a:r>
            <a:r>
              <a:rPr lang="ru-RU" sz="2800" dirty="0"/>
              <a:t> (4кб)</a:t>
            </a:r>
          </a:p>
          <a:p>
            <a:pPr marL="876287" lvl="1" indent="-342900">
              <a:buFont typeface="Arial"/>
              <a:buChar char="•"/>
            </a:pPr>
            <a:r>
              <a:rPr lang="ru-RU" sz="2800" dirty="0" err="1"/>
              <a:t>Web</a:t>
            </a:r>
            <a:r>
              <a:rPr lang="ru-RU" sz="2800" dirty="0"/>
              <a:t> </a:t>
            </a:r>
            <a:r>
              <a:rPr lang="ru-RU" sz="2800" dirty="0" err="1"/>
              <a:t>Storage</a:t>
            </a:r>
            <a:r>
              <a:rPr lang="ru-RU" sz="28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ru-RU" sz="2800" dirty="0"/>
              <a:t>На сервере </a:t>
            </a:r>
          </a:p>
          <a:p>
            <a:pPr marL="876287" lvl="1" indent="-342900"/>
            <a:r>
              <a:rPr lang="ru-RU" sz="2800" dirty="0"/>
              <a:t>В памяти</a:t>
            </a:r>
          </a:p>
          <a:p>
            <a:pPr marL="876287" lvl="1" indent="-342900"/>
            <a:r>
              <a:rPr lang="ru-RU" sz="2800" dirty="0"/>
              <a:t>На диске</a:t>
            </a:r>
          </a:p>
          <a:p>
            <a:pPr marL="876287" lvl="1" indent="-342900"/>
            <a:r>
              <a:rPr lang="ru-RU" sz="2800" dirty="0"/>
              <a:t>На диске и в памяти 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DFA25A-6F62-8141-B749-FF84D32BFF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6269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17442-65F1-7442-8F9D-281FF581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table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D4EEA3-EBE7-0443-9AC4-C9B2FB67B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323" y="1808269"/>
            <a:ext cx="7527727" cy="534679"/>
          </a:xfrm>
        </p:spPr>
        <p:txBody>
          <a:bodyPr/>
          <a:lstStyle/>
          <a:p>
            <a:r>
              <a:rPr lang="en" dirty="0"/>
              <a:t>EXPLAIN select * from </a:t>
            </a:r>
            <a:r>
              <a:rPr lang="en" dirty="0" err="1"/>
              <a:t>users_car</a:t>
            </a:r>
            <a:r>
              <a:rPr lang="en" dirty="0"/>
              <a:t> where id LIKE "1%"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D08959-9126-1743-B5E3-D89853BDB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B13BDA-B1E2-964B-8CC7-99D7BCE5B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1" y="2439457"/>
            <a:ext cx="6070600" cy="901700"/>
          </a:xfrm>
          <a:prstGeom prst="rect">
            <a:avLst/>
          </a:prstGeom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0E09C26D-53E6-FF46-AB3C-0ED91CEFC77D}"/>
              </a:ext>
            </a:extLst>
          </p:cNvPr>
          <p:cNvSpPr txBox="1">
            <a:spLocks/>
          </p:cNvSpPr>
          <p:nvPr/>
        </p:nvSpPr>
        <p:spPr>
          <a:xfrm>
            <a:off x="782322" y="3763269"/>
            <a:ext cx="7527727" cy="534679"/>
          </a:xfrm>
          <a:prstGeom prst="rect">
            <a:avLst/>
          </a:prstGeom>
        </p:spPr>
        <p:txBody>
          <a:bodyPr anchor="t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1pPr>
            <a:lvl2pPr marL="53338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2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2pPr>
            <a:lvl3pPr marL="901677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3pPr>
            <a:lvl4pPr marL="1257269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4pPr>
            <a:lvl5pPr marL="1612860" indent="-17779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PF Isotext Pro" panose="02000500000000020004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EXPLAIN select * from </a:t>
            </a:r>
            <a:r>
              <a:rPr lang="en" dirty="0" err="1"/>
              <a:t>users_car</a:t>
            </a:r>
            <a:r>
              <a:rPr lang="en" dirty="0"/>
              <a:t> as </a:t>
            </a:r>
            <a:r>
              <a:rPr lang="en" dirty="0" err="1"/>
              <a:t>uc</a:t>
            </a:r>
            <a:r>
              <a:rPr lang="en" dirty="0"/>
              <a:t> join </a:t>
            </a:r>
            <a:r>
              <a:rPr lang="en" dirty="0" err="1"/>
              <a:t>users_user</a:t>
            </a:r>
            <a:r>
              <a:rPr lang="en" dirty="0"/>
              <a:t> as </a:t>
            </a:r>
            <a:r>
              <a:rPr lang="en" dirty="0" err="1"/>
              <a:t>uu</a:t>
            </a:r>
            <a:r>
              <a:rPr lang="en" dirty="0"/>
              <a:t> on </a:t>
            </a:r>
            <a:r>
              <a:rPr lang="en" dirty="0" err="1"/>
              <a:t>uc.user_id</a:t>
            </a:r>
            <a:r>
              <a:rPr lang="en" dirty="0"/>
              <a:t>=</a:t>
            </a:r>
            <a:r>
              <a:rPr lang="en" dirty="0" err="1"/>
              <a:t>uu.id</a:t>
            </a:r>
            <a:r>
              <a:rPr lang="en" dirty="0"/>
              <a:t>;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3FD0DF-BBB8-9742-8D92-74A51E805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1" y="4795859"/>
            <a:ext cx="4140844" cy="9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471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1E2EF-33FD-F54C-A9FF-1B41934B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type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AA1B72-A73A-354F-A126-BCA55D2E9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050" y="3032274"/>
            <a:ext cx="7527727" cy="3220675"/>
          </a:xfrm>
        </p:spPr>
        <p:txBody>
          <a:bodyPr/>
          <a:lstStyle/>
          <a:p>
            <a:r>
              <a:rPr lang="en-US" sz="1800" dirty="0"/>
              <a:t>ALL - </a:t>
            </a:r>
            <a:r>
              <a:rPr lang="ru-RU" sz="1800" dirty="0"/>
              <a:t>Этот подход обычно называют сканированием таблицы.</a:t>
            </a:r>
          </a:p>
          <a:p>
            <a:r>
              <a:rPr lang="en-US" sz="1800" dirty="0"/>
              <a:t>index - </a:t>
            </a:r>
            <a:r>
              <a:rPr lang="ru-RU" sz="1800" dirty="0"/>
              <a:t>То же, что и сканирование таблицы, но </a:t>
            </a:r>
            <a:r>
              <a:rPr lang="en-US" sz="1800" dirty="0"/>
              <a:t>MySQL </a:t>
            </a:r>
            <a:r>
              <a:rPr lang="ru-RU" sz="1800" dirty="0"/>
              <a:t>просматривает записи в порядке задаваемом индексом, а не в порядке следования строк.</a:t>
            </a:r>
          </a:p>
          <a:p>
            <a:r>
              <a:rPr lang="en-US" sz="1800" dirty="0"/>
              <a:t>range - </a:t>
            </a:r>
            <a:r>
              <a:rPr lang="ru-RU" sz="1800" dirty="0"/>
              <a:t>Просмотр диапазона – неполное сканирование индекса.</a:t>
            </a:r>
          </a:p>
          <a:p>
            <a:r>
              <a:rPr lang="en-US" sz="1800" dirty="0"/>
              <a:t>ref - </a:t>
            </a:r>
            <a:r>
              <a:rPr lang="ru-RU" sz="1800" dirty="0"/>
              <a:t>доступ по индексу, возвращает строки соответствующие единственному заданному значению</a:t>
            </a:r>
          </a:p>
          <a:p>
            <a:r>
              <a:rPr lang="en-US" sz="1800" dirty="0" err="1"/>
              <a:t>eq_ref</a:t>
            </a:r>
            <a:r>
              <a:rPr lang="en-US" sz="1800" dirty="0"/>
              <a:t> - </a:t>
            </a:r>
            <a:r>
              <a:rPr lang="ru-RU" sz="1800" dirty="0"/>
              <a:t>поиск по индексу в случае если </a:t>
            </a:r>
            <a:r>
              <a:rPr lang="en-US" sz="1800" dirty="0"/>
              <a:t>MySQL </a:t>
            </a:r>
            <a:r>
              <a:rPr lang="ru-RU" sz="1800" dirty="0"/>
              <a:t>точно знает, что будет возвращено 1 значение.</a:t>
            </a:r>
          </a:p>
          <a:p>
            <a:r>
              <a:rPr lang="en-US" sz="1800" dirty="0"/>
              <a:t>Null - </a:t>
            </a:r>
            <a:r>
              <a:rPr lang="ru-RU" sz="1800" dirty="0"/>
              <a:t>запрос на фазе оптимизации разрешен так, что не потребовалось обращаться к таблицам базы данных</a:t>
            </a:r>
          </a:p>
          <a:p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21D94-EDB3-B743-88D6-5CC348544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A6CD6D-B2B3-5949-BDA4-90A84868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7" y="1937611"/>
            <a:ext cx="4140844" cy="9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389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567F1-29BD-CD41-81E5-7CFC401B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</a:t>
            </a:r>
            <a:r>
              <a:rPr lang="en-US" dirty="0" err="1"/>
              <a:t>possible_keys</a:t>
            </a:r>
            <a:r>
              <a:rPr lang="en-US" dirty="0"/>
              <a:t>, key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A3019-C3DD-DD45-9B60-F0BCDF55F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EXPLAIN select id from </a:t>
            </a:r>
            <a:r>
              <a:rPr lang="en" dirty="0" err="1"/>
              <a:t>users_user</a:t>
            </a:r>
            <a:r>
              <a:rPr lang="en" dirty="0"/>
              <a:t>\G;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5C955-5665-DD46-AC26-EB6D6CD67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03FDA-AEB6-9043-A818-07C5622E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5" y="2281259"/>
            <a:ext cx="6915887" cy="31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181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0ECDA-3F8E-7A48-8351-BC67DAB4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Rising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E820D0-D938-9246-990A-F848E7C6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000152-0F60-B34D-97D7-6A33957E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8" y="239529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89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671DA-43E3-F14E-91CF-7FDB6AC5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характеристики </a:t>
            </a:r>
            <a:r>
              <a:rPr lang="en-US" dirty="0"/>
              <a:t>NoSQL </a:t>
            </a:r>
            <a:r>
              <a:rPr lang="ru-RU" dirty="0"/>
              <a:t>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82BE70-B1BE-EC47-A6C0-C1D9984C6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lvl="1" indent="-285750">
              <a:buSzPct val="100000"/>
              <a:buFont typeface="Arial"/>
              <a:buChar char="•"/>
              <a:defRPr sz="2400"/>
            </a:pPr>
            <a:r>
              <a:rPr lang="ru-RU" dirty="0"/>
              <a:t>Не используют реляционную модель</a:t>
            </a:r>
            <a:endParaRPr lang="ru-RU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SzPct val="100000"/>
              <a:buFont typeface="Arial"/>
              <a:buChar char="•"/>
              <a:defRPr sz="2400"/>
            </a:pPr>
            <a:r>
              <a:rPr lang="ru-RU" dirty="0"/>
              <a:t>Хорошо подходят для развертывания на кластере</a:t>
            </a:r>
            <a:endParaRPr lang="ru-RU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" dirty="0"/>
              <a:t>Open-source</a:t>
            </a:r>
          </a:p>
          <a:p>
            <a:pPr marL="742950" lvl="1" indent="-28575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" dirty="0" err="1"/>
              <a:t>Schemaless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4B07DA-A893-524E-B591-A710561F9A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B9A90-D320-2242-8D32-9079A8C3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64" y="5758389"/>
            <a:ext cx="1783561" cy="4834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527C74-D359-3B43-931B-16F616D0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91" y="3295985"/>
            <a:ext cx="1119568" cy="9450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B14903-1EF4-9E44-BB88-CB35B441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70" y="3207158"/>
            <a:ext cx="1171753" cy="785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73A50E-03BC-D445-A40B-A371BAB2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10" y="5696022"/>
            <a:ext cx="1054637" cy="7184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BC1C2B-C54F-CB40-B73C-86C59234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748" y="4459745"/>
            <a:ext cx="1855899" cy="9413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E81BBD-6851-4248-8E6F-AF2EE7FAE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023" y="3448261"/>
            <a:ext cx="1905000" cy="952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808779-25E3-C54F-A8C1-A0289C4BE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216" y="4447199"/>
            <a:ext cx="2098677" cy="9539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015747-20D0-6347-8DBF-4BB14F5F4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1468" y="5572092"/>
            <a:ext cx="711706" cy="8173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73398E-B741-B54E-BAB0-AB9F62BC0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5647" y="4164866"/>
            <a:ext cx="1410389" cy="15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698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A79B1-E1EA-CD42-AA56-999AC4E4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NoSQL: key-value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СУБД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ABBECB-C916-FE40-BAEA-7F83E613D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b="1" dirty="0"/>
              <a:t>Кейсы применения БД хранилищ ключ-значение: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Кеширование - быстрое и частое сохранение данных для будущего использования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Очередь - некоторые БД типа ключ-значение поддерживают списки, наборы и очереди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Распределение информации/задач - используется для реализации паттерна </a:t>
            </a:r>
            <a:r>
              <a:rPr lang="en" sz="1600" dirty="0"/>
              <a:t>Pub/Sub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Живое обновление информации - приложения использующие состояния</a:t>
            </a:r>
          </a:p>
          <a:p>
            <a:endParaRPr lang="ru-RU" sz="1600" b="1" dirty="0"/>
          </a:p>
          <a:p>
            <a:r>
              <a:rPr lang="ru-RU" sz="1600" b="1" dirty="0"/>
              <a:t>Популярные решения:</a:t>
            </a:r>
          </a:p>
          <a:p>
            <a:r>
              <a:rPr lang="en" sz="1600" dirty="0"/>
              <a:t>Memcached / </a:t>
            </a:r>
            <a:r>
              <a:rPr lang="en" sz="1600" dirty="0" err="1"/>
              <a:t>MemcacheDB</a:t>
            </a:r>
            <a:r>
              <a:rPr lang="en" sz="1600" dirty="0"/>
              <a:t> - </a:t>
            </a:r>
            <a:r>
              <a:rPr lang="ru-RU" sz="1600" dirty="0"/>
              <a:t>распределённая БД в оперативной памяти</a:t>
            </a:r>
            <a:endParaRPr lang="ru-RU" sz="1600" b="1" dirty="0"/>
          </a:p>
          <a:p>
            <a:r>
              <a:rPr lang="en" sz="1600" dirty="0" err="1"/>
              <a:t>Redis</a:t>
            </a:r>
            <a:r>
              <a:rPr lang="en" sz="1600" dirty="0"/>
              <a:t> - </a:t>
            </a:r>
            <a:r>
              <a:rPr lang="ru-RU" sz="1600" dirty="0"/>
              <a:t>БД в оперативной памяти с</a:t>
            </a:r>
            <a:r>
              <a:rPr lang="en-US" sz="1600" dirty="0"/>
              <a:t> </a:t>
            </a:r>
            <a:r>
              <a:rPr lang="ru-RU" sz="1600" dirty="0"/>
              <a:t>поддержкой структур данных и возможностью выполнять операции на данных</a:t>
            </a:r>
          </a:p>
          <a:p>
            <a:r>
              <a:rPr lang="en-US" sz="1600" dirty="0"/>
              <a:t>…</a:t>
            </a:r>
            <a:endParaRPr lang="ru-RU" sz="1600" dirty="0"/>
          </a:p>
          <a:p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EE55D2-95A2-2440-A775-54D4D17465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229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08B6C-BCFC-AF4E-A6BF-992AEB92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NoSQL: </a:t>
            </a:r>
            <a:r>
              <a:rPr lang="ru-RU" dirty="0"/>
              <a:t>распределенные </a:t>
            </a:r>
            <a:r>
              <a:rPr lang="en-US" dirty="0"/>
              <a:t> </a:t>
            </a:r>
            <a:r>
              <a:rPr lang="ru-RU" dirty="0"/>
              <a:t>СУБД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139105-BF17-694D-9205-80BA31424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b="1" dirty="0"/>
              <a:t>Кейсы применения распределенных СУБД:</a:t>
            </a:r>
          </a:p>
          <a:p>
            <a:r>
              <a:rPr lang="ru-RU" sz="1600" dirty="0"/>
              <a:t>Хранение неструктурированных, не разрушаемых данных - если вам необходимо хранить большие объемы данных в течение долгого времени, то такие БД очень хорошо справятся с задачей</a:t>
            </a:r>
          </a:p>
          <a:p>
            <a:r>
              <a:rPr lang="ru-RU" sz="1600" dirty="0"/>
              <a:t>Масштабирование - по задумке такие базы данных легко масштабируются.</a:t>
            </a:r>
          </a:p>
          <a:p>
            <a:endParaRPr lang="ru-RU" sz="1600" b="1" dirty="0"/>
          </a:p>
          <a:p>
            <a:r>
              <a:rPr lang="ru-RU" sz="1600" b="1" dirty="0"/>
              <a:t>Популярные СУБД:</a:t>
            </a:r>
          </a:p>
          <a:p>
            <a:r>
              <a:rPr lang="en" sz="1600" dirty="0"/>
              <a:t>Cassandra - </a:t>
            </a:r>
            <a:r>
              <a:rPr lang="ru-RU" sz="1600" dirty="0"/>
              <a:t>структура данных основана на </a:t>
            </a:r>
            <a:r>
              <a:rPr lang="en" sz="1600" dirty="0" err="1"/>
              <a:t>BigTable</a:t>
            </a:r>
            <a:r>
              <a:rPr lang="en" sz="1600" dirty="0"/>
              <a:t> </a:t>
            </a:r>
            <a:r>
              <a:rPr lang="ru-RU" sz="1600" dirty="0"/>
              <a:t>и </a:t>
            </a:r>
            <a:r>
              <a:rPr lang="en" sz="1600" dirty="0"/>
              <a:t>DynamoDB</a:t>
            </a:r>
          </a:p>
          <a:p>
            <a:r>
              <a:rPr lang="en" sz="1600" dirty="0"/>
              <a:t>HBase - </a:t>
            </a:r>
            <a:r>
              <a:rPr lang="ru-RU" sz="1600" dirty="0"/>
              <a:t>хранилище для </a:t>
            </a:r>
            <a:r>
              <a:rPr lang="en" sz="1600" dirty="0"/>
              <a:t>Apache Hadoop </a:t>
            </a:r>
            <a:r>
              <a:rPr lang="ru-RU" sz="1600" dirty="0"/>
              <a:t>основанное на принципах </a:t>
            </a:r>
            <a:r>
              <a:rPr lang="en" sz="1600" dirty="0" err="1"/>
              <a:t>BigTable</a:t>
            </a:r>
            <a:endParaRPr lang="en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1EAF7B-092F-FF48-9E0B-2D8212754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5033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D8AD-25C6-4243-8138-B836937A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NoSQL: </a:t>
            </a:r>
            <a:r>
              <a:rPr lang="ru-RU" dirty="0" err="1"/>
              <a:t>документоориентированные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СУБД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46850B-B0CB-4E41-9ECA-86EC3D142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Кейсы применения </a:t>
            </a:r>
            <a:r>
              <a:rPr lang="ru-RU" b="1" dirty="0" err="1"/>
              <a:t>документоориентированные</a:t>
            </a:r>
            <a:r>
              <a:rPr lang="ru-RU" b="1" dirty="0"/>
              <a:t> СУБД:</a:t>
            </a:r>
          </a:p>
          <a:p>
            <a:endParaRPr lang="ru-RU" b="1" dirty="0"/>
          </a:p>
          <a:p>
            <a:r>
              <a:rPr lang="ru-RU" b="1" dirty="0"/>
              <a:t>Популярные СУБД</a:t>
            </a:r>
            <a:endParaRPr lang="ru-RU" dirty="0"/>
          </a:p>
          <a:p>
            <a:r>
              <a:rPr lang="en" dirty="0"/>
              <a:t>MongoDB - </a:t>
            </a:r>
            <a:r>
              <a:rPr lang="ru-RU" dirty="0"/>
              <a:t>очень популярное и функциональное хранилище</a:t>
            </a:r>
          </a:p>
          <a:p>
            <a:r>
              <a:rPr lang="en" dirty="0"/>
              <a:t>Couchbase - </a:t>
            </a:r>
            <a:r>
              <a:rPr lang="ru-RU" dirty="0"/>
              <a:t>основанное на </a:t>
            </a:r>
            <a:r>
              <a:rPr lang="en" dirty="0"/>
              <a:t>JSON, </a:t>
            </a:r>
            <a:r>
              <a:rPr lang="ru-RU" dirty="0"/>
              <a:t>совместимое </a:t>
            </a:r>
            <a:r>
              <a:rPr lang="en" dirty="0"/>
              <a:t>c Memcached </a:t>
            </a:r>
            <a:r>
              <a:rPr lang="ru-RU" dirty="0"/>
              <a:t>хранилище</a:t>
            </a:r>
          </a:p>
          <a:p>
            <a:r>
              <a:rPr lang="en" dirty="0"/>
              <a:t>CouchDB - </a:t>
            </a:r>
            <a:r>
              <a:rPr lang="ru-RU" dirty="0"/>
              <a:t>передовое </a:t>
            </a:r>
            <a:r>
              <a:rPr lang="ru-RU" dirty="0" err="1"/>
              <a:t>документо</a:t>
            </a:r>
            <a:r>
              <a:rPr lang="ru-RU" dirty="0"/>
              <a:t>-ориентированное хранилище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E906BC-01EB-B64E-9B6A-64F2AD6C5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0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89D75-63A6-844C-A52C-B29F97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NoSQL: </a:t>
            </a:r>
            <a:r>
              <a:rPr lang="ru-RU" dirty="0"/>
              <a:t>СУБД типа граф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7040CF-CCE4-5E40-A3D0-861D7F39C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800" b="1" dirty="0"/>
              <a:t>Кейсы применения распределенных СУБД:</a:t>
            </a:r>
          </a:p>
          <a:p>
            <a:r>
              <a:rPr lang="ru-RU" sz="1800" dirty="0"/>
              <a:t>работа со сложно связанной информацией. Например граф знакомств в </a:t>
            </a:r>
            <a:r>
              <a:rPr lang="ru-RU" sz="1800" dirty="0" err="1"/>
              <a:t>соц</a:t>
            </a:r>
            <a:r>
              <a:rPr lang="ru-RU" sz="1800" dirty="0"/>
              <a:t> сети.</a:t>
            </a:r>
          </a:p>
          <a:p>
            <a:r>
              <a:rPr lang="ru-RU" sz="1800" dirty="0"/>
              <a:t>Моделирование и поддержка классификаций - такие БД преуспели везде где есть связи. Моделирование данных и классификация различной информации по связям можно с легкостью представить используя эти БД.</a:t>
            </a:r>
          </a:p>
          <a:p>
            <a:endParaRPr lang="ru-RU" sz="1800" b="1" dirty="0"/>
          </a:p>
          <a:p>
            <a:r>
              <a:rPr lang="ru-RU" sz="1800" b="1" dirty="0"/>
              <a:t>Популярные СУБД</a:t>
            </a:r>
            <a:endParaRPr lang="ru-RU" sz="1800" dirty="0"/>
          </a:p>
          <a:p>
            <a:r>
              <a:rPr lang="en" sz="1800" dirty="0" err="1"/>
              <a:t>OrientDB</a:t>
            </a:r>
            <a:r>
              <a:rPr lang="en" sz="1800" dirty="0"/>
              <a:t> - </a:t>
            </a:r>
            <a:r>
              <a:rPr lang="ru-RU" sz="1800" dirty="0"/>
              <a:t>очень быстрое </a:t>
            </a:r>
            <a:r>
              <a:rPr lang="ru-RU" sz="1800" dirty="0" err="1"/>
              <a:t>документо</a:t>
            </a:r>
            <a:r>
              <a:rPr lang="ru-RU" sz="1800" dirty="0"/>
              <a:t>-ориентированное хранилище гибрид типа граф написанное на </a:t>
            </a:r>
            <a:r>
              <a:rPr lang="en" sz="1800" dirty="0"/>
              <a:t>Java. </a:t>
            </a:r>
            <a:r>
              <a:rPr lang="ru-RU" sz="1800" dirty="0"/>
              <a:t>Включает в себя разные режимы работы</a:t>
            </a:r>
          </a:p>
          <a:p>
            <a:r>
              <a:rPr lang="en" sz="1800" dirty="0"/>
              <a:t>Neo4J - </a:t>
            </a:r>
            <a:r>
              <a:rPr lang="ru-RU" sz="1800" dirty="0" err="1"/>
              <a:t>безсхемное</a:t>
            </a:r>
            <a:r>
              <a:rPr lang="ru-RU" sz="1800" dirty="0"/>
              <a:t>, очень мощное и популярное хранилище написанное на </a:t>
            </a:r>
            <a:r>
              <a:rPr lang="en" sz="1800" dirty="0"/>
              <a:t>Java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B1926C-4EC9-C849-A827-6C9E3875A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7100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CBB84-460E-C442-8217-216D9F6E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ru-RU" dirty="0"/>
              <a:t>подход к проектированию БД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0A5612-28A5-2A4E-80CB-4B39773D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Picture 6" descr="Picture 6">
            <a:extLst>
              <a:ext uri="{FF2B5EF4-FFF2-40B4-BE49-F238E27FC236}">
                <a16:creationId xmlns:a16="http://schemas.microsoft.com/office/drawing/2014/main" id="{9B996896-B95F-6A4A-8E9C-F0D55D37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767" y="1818288"/>
            <a:ext cx="6146464" cy="44346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6060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EC3BFBE-3FAA-1844-B4E6-10178DF8F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/>
              <a:t>БД</a:t>
            </a:r>
            <a:r>
              <a:rPr lang="ru-RU" dirty="0"/>
              <a:t> </a:t>
            </a:r>
            <a:r>
              <a:rPr lang="en-US" dirty="0"/>
              <a:t>- </a:t>
            </a:r>
            <a:r>
              <a:rPr lang="ru-RU" dirty="0"/>
              <a:t>Взаимосвязанные данные специальным образом хранящиеся на каком-либо носителе </a:t>
            </a:r>
          </a:p>
          <a:p>
            <a:r>
              <a:rPr lang="ru-RU" b="1" dirty="0"/>
              <a:t>СУБД</a:t>
            </a:r>
            <a:r>
              <a:rPr lang="ru-RU" dirty="0"/>
              <a:t> – Программный комплекс обеспечивающий работу с данными в БД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266A0A-5D81-DB4A-8A57-51AA82A99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7071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23BE8-602A-8241-AA06-6961E95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</a:t>
            </a:r>
            <a:r>
              <a:rPr lang="ru-RU" dirty="0"/>
              <a:t>подход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D94FD5-B160-0842-AC62-5354B9DD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73F8062C-C8F8-0A49-9090-F3A726DD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930" y="1596980"/>
            <a:ext cx="5019461" cy="46559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40203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93889-0038-B049-8864-12954D1C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Разница подходов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33848F-43B6-9645-A97A-DB9D0B32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4" name="Picture 7" descr="Picture 7">
            <a:extLst>
              <a:ext uri="{FF2B5EF4-FFF2-40B4-BE49-F238E27FC236}">
                <a16:creationId xmlns:a16="http://schemas.microsoft.com/office/drawing/2014/main" id="{46604870-39E0-B641-8A93-05EEC142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47" y="1588873"/>
            <a:ext cx="8243888" cy="46640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3356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FD70E-1F0C-874E-8409-2E51073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Предназначение СУБД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7DCCA-A70B-3043-A8B0-0E48D0A5C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dirty="0"/>
              <a:t>Управление данными на дисках и в оперативной памяти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Журнализация, резервное копирование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Предоставление интерфейсов взаимодействия с БД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Предоставление механизма транзакций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ECB41-541B-1742-9989-BBF8E4727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2324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F4C9-D5F3-6F41-A4AE-5E756EB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Реляционная модель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104F0C-B499-3D41-AB4E-566552770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dirty="0"/>
              <a:t>Таблица - отношение, </a:t>
            </a:r>
            <a:r>
              <a:rPr lang="ru-RU" dirty="0" err="1"/>
              <a:t>relation</a:t>
            </a:r>
            <a:r>
              <a:rPr lang="ru-RU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Строка - кортеж, </a:t>
            </a:r>
            <a:r>
              <a:rPr lang="ru-RU" dirty="0" err="1"/>
              <a:t>tuple</a:t>
            </a:r>
            <a:r>
              <a:rPr lang="ru-RU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Столбец - атрибут, </a:t>
            </a:r>
            <a:r>
              <a:rPr lang="ru-RU" dirty="0" err="1"/>
              <a:t>column</a:t>
            </a:r>
            <a:r>
              <a:rPr lang="ru-RU" dirty="0"/>
              <a:t> 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B12334-E2F3-1E4E-A0BF-423A4C976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8603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7FAEE-66F3-5E4A-A6BC-D899585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пользователей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C92D4AC-9407-954B-9993-F44C61FA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25634A-63D3-0A44-A324-B42B5605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7" y="2524259"/>
            <a:ext cx="7617600" cy="20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76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D8862D9-5850-D54A-9480-62F04F4BA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 err="1">
                <a:solidFill>
                  <a:srgbClr val="222222"/>
                </a:solidFill>
                <a:latin typeface="Arial" panose="020B0604020202020204" pitchFamily="34" charset="0"/>
              </a:rPr>
              <a:t>Первиичный</a:t>
            </a:r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 ключ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" i="1" dirty="0">
                <a:solidFill>
                  <a:srgbClr val="222222"/>
                </a:solidFill>
                <a:latin typeface="Arial" panose="020B0604020202020204" pitchFamily="34" charset="0"/>
              </a:rPr>
              <a:t>primary key</a:t>
            </a: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) — 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в </a:t>
            </a:r>
            <a:r>
              <a:rPr lang="ru-RU" dirty="0">
                <a:latin typeface="Arial" panose="020B0604020202020204" pitchFamily="34" charset="0"/>
              </a:rPr>
              <a:t>реляционной модели данных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один из </a:t>
            </a:r>
            <a:r>
              <a:rPr lang="ru-RU" dirty="0">
                <a:latin typeface="Arial" panose="020B0604020202020204" pitchFamily="34" charset="0"/>
              </a:rPr>
              <a:t>потенциальных ключей отношения, выбранный в качестве основного ключа (или ключа по умолчанию).</a:t>
            </a:r>
            <a:br>
              <a:rPr lang="ru-RU" dirty="0">
                <a:latin typeface="Arial" panose="020B0604020202020204" pitchFamily="34" charset="0"/>
              </a:rPr>
            </a:br>
            <a:br>
              <a:rPr lang="ru-RU" dirty="0">
                <a:latin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</a:rPr>
              <a:t>Если в отношении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имеется единственный потенциальный ключ, он является и первичным ключом. Если потенциальных ключей несколько, один из них выбирается в качестве первичного, а другие называют «альтернативными».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290B93-0793-B147-BC82-9EC4A5B94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8317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1A78371-1D4F-A040-AC75-2E4D59FC7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Внешний ключ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— это столбец или комбинация столбцов, значения которых соответствуют Первичному ключу в другой таблице. Связь между двумя таблицами задается через соответствие первичного </a:t>
            </a:r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ключа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в одной из таблиц </a:t>
            </a:r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внешнему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ключу во второй.</a:t>
            </a:r>
            <a:endParaRPr lang="ru-RU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5B8E93-EF42-A342-8283-365141171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54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Технопар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8787"/>
      </a:accent1>
      <a:accent2>
        <a:srgbClr val="3953A4"/>
      </a:accent2>
      <a:accent3>
        <a:srgbClr val="F58020"/>
      </a:accent3>
      <a:accent4>
        <a:srgbClr val="0F8140"/>
      </a:accent4>
      <a:accent5>
        <a:srgbClr val="1E497D"/>
      </a:accent5>
      <a:accent6>
        <a:srgbClr val="6B52A2"/>
      </a:accent6>
      <a:hlink>
        <a:srgbClr val="0563C1"/>
      </a:hlink>
      <a:folHlink>
        <a:srgbClr val="954F72"/>
      </a:folHlink>
    </a:clrScheme>
    <a:fontScheme name="Cambria/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6DA6EA19-CEAE-49D8-8554-AAA8DDD825CC}" vid="{EAD14336-2A96-4BE2-A583-9A94DA10DB9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490</TotalTime>
  <Words>1374</Words>
  <Application>Microsoft Macintosh PowerPoint</Application>
  <PresentationFormat>Экран (4:3)</PresentationFormat>
  <Paragraphs>259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Arial</vt:lpstr>
      <vt:lpstr>Arial</vt:lpstr>
      <vt:lpstr>Calibri</vt:lpstr>
      <vt:lpstr>PF Isotext Pro</vt:lpstr>
      <vt:lpstr>PT Mono</vt:lpstr>
      <vt:lpstr>Wingdings</vt:lpstr>
      <vt:lpstr>Тема Office</vt:lpstr>
      <vt:lpstr>Прикладной Python</vt:lpstr>
      <vt:lpstr>Базы данных</vt:lpstr>
      <vt:lpstr>Где хранить данные?</vt:lpstr>
      <vt:lpstr>Презентация PowerPoint</vt:lpstr>
      <vt:lpstr>Предназначение СУБД</vt:lpstr>
      <vt:lpstr>Реляционная модель данных</vt:lpstr>
      <vt:lpstr>Таблица пользователей</vt:lpstr>
      <vt:lpstr>Презентация PowerPoint</vt:lpstr>
      <vt:lpstr>Презентация PowerPoint</vt:lpstr>
      <vt:lpstr>Виды связей в реляционной БД</vt:lpstr>
      <vt:lpstr>Примеры</vt:lpstr>
      <vt:lpstr>Примеры</vt:lpstr>
      <vt:lpstr>Пример</vt:lpstr>
      <vt:lpstr>Структура SQL запроса SELECT</vt:lpstr>
      <vt:lpstr>Операции SQL: SELECT</vt:lpstr>
      <vt:lpstr>Агрегация</vt:lpstr>
      <vt:lpstr>Агрегатные функции MySQL</vt:lpstr>
      <vt:lpstr>JOIN</vt:lpstr>
      <vt:lpstr>Вложенные запросы</vt:lpstr>
      <vt:lpstr>Операции SQL: INSERT, UPDATE, DELETE</vt:lpstr>
      <vt:lpstr>Презентация PowerPoint</vt:lpstr>
      <vt:lpstr>По каким полям надо делать индексы</vt:lpstr>
      <vt:lpstr>Задачи проектирования</vt:lpstr>
      <vt:lpstr>Типы данных в MySQL</vt:lpstr>
      <vt:lpstr>Больше типов данных</vt:lpstr>
      <vt:lpstr>Проектируем БД</vt:lpstr>
      <vt:lpstr>Анализ запросов: EXPLAIN</vt:lpstr>
      <vt:lpstr>Explain: id</vt:lpstr>
      <vt:lpstr>Explain: select_type</vt:lpstr>
      <vt:lpstr>Explain: table</vt:lpstr>
      <vt:lpstr>Explain: type</vt:lpstr>
      <vt:lpstr>Explain: possible_keys, key</vt:lpstr>
      <vt:lpstr>NoSQL Rising</vt:lpstr>
      <vt:lpstr>Общие характеристики NoSQL БД</vt:lpstr>
      <vt:lpstr>NoSQL: key-value  СУБД</vt:lpstr>
      <vt:lpstr>NoSQL: распределенные  СУБД</vt:lpstr>
      <vt:lpstr>NoSQL: документоориентированные  СУБД</vt:lpstr>
      <vt:lpstr>NoSQL: СУБД типа граф</vt:lpstr>
      <vt:lpstr>SQL подход к проектированию БД</vt:lpstr>
      <vt:lpstr>NoSQL подход</vt:lpstr>
      <vt:lpstr>Разница подходов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Прикладной Python</dc:title>
  <dc:creator>Пользователь Microsoft Office</dc:creator>
  <cp:lastModifiedBy>Пользователь Microsoft Office</cp:lastModifiedBy>
  <cp:revision>18</cp:revision>
  <dcterms:created xsi:type="dcterms:W3CDTF">2018-11-15T05:33:51Z</dcterms:created>
  <dcterms:modified xsi:type="dcterms:W3CDTF">2018-11-16T11:47:11Z</dcterms:modified>
</cp:coreProperties>
</file>